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4"/>
  </p:sldMasterIdLst>
  <p:notesMasterIdLst>
    <p:notesMasterId r:id="rId18"/>
  </p:notesMasterIdLst>
  <p:handoutMasterIdLst>
    <p:handoutMasterId r:id="rId19"/>
  </p:handoutMasterIdLst>
  <p:sldIdLst>
    <p:sldId id="312" r:id="rId5"/>
    <p:sldId id="304" r:id="rId6"/>
    <p:sldId id="323" r:id="rId7"/>
    <p:sldId id="307" r:id="rId8"/>
    <p:sldId id="281" r:id="rId9"/>
    <p:sldId id="282" r:id="rId10"/>
    <p:sldId id="314" r:id="rId11"/>
    <p:sldId id="315" r:id="rId12"/>
    <p:sldId id="317" r:id="rId13"/>
    <p:sldId id="318" r:id="rId14"/>
    <p:sldId id="319" r:id="rId15"/>
    <p:sldId id="321"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388" autoAdjust="0"/>
  </p:normalViewPr>
  <p:slideViewPr>
    <p:cSldViewPr snapToGrid="0" snapToObjects="1">
      <p:cViewPr varScale="1">
        <p:scale>
          <a:sx n="106" d="100"/>
          <a:sy n="106" d="100"/>
        </p:scale>
        <p:origin x="792" y="11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8F63A3B-78C7-47BE-AE5E-E10140E04643}"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0512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73534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30064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97689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1977350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6640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26957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18153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039029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853604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5886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8081339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763596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60323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949563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884615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835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85177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97717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80520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882397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040736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1349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2280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6900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6" name="Freeform: Shape 5">
            <a:extLst>
              <a:ext uri="{FF2B5EF4-FFF2-40B4-BE49-F238E27FC236}">
                <a16:creationId xmlns:a16="http://schemas.microsoft.com/office/drawing/2014/main" id="{E17292A9-BD98-35D8-90B7-A0218FEAC415}"/>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AD8364D5-B9EA-1F0A-4FD6-DBAE2ACF05E4}"/>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98812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D0D87937-2115-2164-C0EA-E612CD47BCD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579E8673-3DD0-0125-620D-2F86447D2040}"/>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7624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F5743582-7D6A-4657-0914-B9F92F589B8E}"/>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90635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3" name="Freeform: Shape 2">
            <a:extLst>
              <a:ext uri="{FF2B5EF4-FFF2-40B4-BE49-F238E27FC236}">
                <a16:creationId xmlns:a16="http://schemas.microsoft.com/office/drawing/2014/main" id="{9C14B944-1F0C-3124-27CD-58D38868B7CC}"/>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5181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2">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2">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6/10/2024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8908782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4" r:id="rId29"/>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arzdigital.com/what-to-know-about-arbitrage-in-crypto/"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hyperlink" Target="https://arzdigital.com/what-is-speculative-trad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p:txBody>
          <a:bodyPr anchor="ctr"/>
          <a:lstStyle/>
          <a:p>
            <a:r>
              <a:rPr lang="fa-IR" dirty="0">
                <a:cs typeface="B Nazanin" panose="00000400000000000000" pitchFamily="2" charset="-78"/>
              </a:rPr>
              <a:t>رباط هوش مصنوعی </a:t>
            </a:r>
            <a:br>
              <a:rPr lang="fa-IR" dirty="0">
                <a:cs typeface="B Nazanin" panose="00000400000000000000" pitchFamily="2" charset="-78"/>
              </a:rPr>
            </a:br>
            <a:r>
              <a:rPr lang="fa-IR" dirty="0">
                <a:cs typeface="B Nazanin" panose="00000400000000000000" pitchFamily="2" charset="-78"/>
              </a:rPr>
              <a:t>در</a:t>
            </a:r>
            <a:br>
              <a:rPr lang="fa-IR" dirty="0">
                <a:cs typeface="B Nazanin" panose="00000400000000000000" pitchFamily="2" charset="-78"/>
              </a:rPr>
            </a:br>
            <a:r>
              <a:rPr lang="fa-IR" dirty="0">
                <a:cs typeface="B Nazanin" panose="00000400000000000000" pitchFamily="2" charset="-78"/>
              </a:rPr>
              <a:t> بازار ارز دیجیتال</a:t>
            </a:r>
            <a:endParaRPr lang="en-US" dirty="0">
              <a:cs typeface="B Nazanin" panose="00000400000000000000" pitchFamily="2" charset="-78"/>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p:txBody>
          <a:bodyPr/>
          <a:lstStyle/>
          <a:p>
            <a:pPr algn="ctr" rtl="1" fontAlgn="ctr"/>
            <a:r>
              <a:rPr lang="fa-IR" sz="3200" b="1" i="0" dirty="0">
                <a:effectLst/>
                <a:highlight>
                  <a:srgbClr val="FFFFFF"/>
                </a:highlight>
                <a:latin typeface="inherit"/>
                <a:cs typeface="B Nazanin" panose="00000400000000000000" pitchFamily="2" charset="-78"/>
              </a:rPr>
              <a:t>بهترین صرافی‌ها برای ترید با هوش مصنوعی کدام‌اند؟</a:t>
            </a:r>
            <a:endParaRPr lang="fa-IR" sz="3200" b="0" i="0" dirty="0">
              <a:effectLst/>
              <a:highlight>
                <a:srgbClr val="FFFFFF"/>
              </a:highlight>
              <a:latin typeface="IRANSans"/>
              <a:cs typeface="B Nazanin" panose="00000400000000000000" pitchFamily="2" charset="-78"/>
            </a:endParaRP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600797"/>
            <a:ext cx="6903076" cy="3452811"/>
          </a:xfrm>
        </p:spPr>
        <p:txBody>
          <a:bodyPr/>
          <a:lstStyle/>
          <a:p>
            <a:pPr marL="342900" indent="-342900" algn="r" rtl="1">
              <a:buFont typeface="Wingdings" panose="05000000000000000000" pitchFamily="2" charset="2"/>
              <a:buChar char="v"/>
            </a:pPr>
            <a:r>
              <a:rPr lang="fa-IR" b="1" i="0" dirty="0">
                <a:solidFill>
                  <a:srgbClr val="000000"/>
                </a:solidFill>
                <a:effectLst/>
                <a:highlight>
                  <a:srgbClr val="FFFFFF"/>
                </a:highlight>
                <a:latin typeface="IRANSans"/>
                <a:cs typeface="B Nazanin" panose="00000400000000000000" pitchFamily="2" charset="-78"/>
              </a:rPr>
              <a:t>بایننس</a:t>
            </a:r>
          </a:p>
          <a:p>
            <a:pPr marL="342900" indent="-342900" algn="r" rtl="1">
              <a:buFont typeface="Wingdings" panose="05000000000000000000" pitchFamily="2" charset="2"/>
              <a:buChar char="v"/>
            </a:pPr>
            <a:endParaRPr lang="fa-IR" b="1" i="0" dirty="0">
              <a:solidFill>
                <a:srgbClr val="000000"/>
              </a:solidFill>
              <a:effectLst/>
              <a:highlight>
                <a:srgbClr val="FFFFFF"/>
              </a:highlight>
              <a:latin typeface="IRANSans"/>
              <a:cs typeface="B Nazanin" panose="00000400000000000000" pitchFamily="2" charset="-78"/>
            </a:endParaRPr>
          </a:p>
          <a:p>
            <a:pPr marL="342900" indent="-342900" algn="r" rtl="1">
              <a:buFont typeface="Wingdings" panose="05000000000000000000" pitchFamily="2" charset="2"/>
              <a:buChar char="v"/>
            </a:pPr>
            <a:r>
              <a:rPr lang="fa-IR" b="1" i="0" dirty="0">
                <a:solidFill>
                  <a:srgbClr val="000000"/>
                </a:solidFill>
                <a:effectLst/>
                <a:highlight>
                  <a:srgbClr val="FFFFFF"/>
                </a:highlight>
                <a:latin typeface="IRANSans"/>
                <a:cs typeface="B Nazanin" panose="00000400000000000000" pitchFamily="2" charset="-78"/>
              </a:rPr>
              <a:t>کراکن</a:t>
            </a:r>
          </a:p>
          <a:p>
            <a:pPr marL="342900" indent="-342900" algn="r" rtl="1">
              <a:buFont typeface="Wingdings" panose="05000000000000000000" pitchFamily="2" charset="2"/>
              <a:buChar char="v"/>
            </a:pPr>
            <a:endParaRPr lang="fa-IR" b="1" i="0" dirty="0">
              <a:solidFill>
                <a:srgbClr val="000000"/>
              </a:solidFill>
              <a:effectLst/>
              <a:highlight>
                <a:srgbClr val="FFFFFF"/>
              </a:highlight>
              <a:latin typeface="IRANSans"/>
              <a:cs typeface="B Nazanin" panose="00000400000000000000" pitchFamily="2" charset="-78"/>
            </a:endParaRPr>
          </a:p>
          <a:p>
            <a:pPr marL="342900" indent="-342900" algn="r" rtl="1">
              <a:buFont typeface="Wingdings" panose="05000000000000000000" pitchFamily="2" charset="2"/>
              <a:buChar char="v"/>
            </a:pPr>
            <a:r>
              <a:rPr lang="fa-IR" b="1" i="0" dirty="0">
                <a:solidFill>
                  <a:srgbClr val="000000"/>
                </a:solidFill>
                <a:effectLst/>
                <a:highlight>
                  <a:srgbClr val="FFFFFF"/>
                </a:highlight>
                <a:latin typeface="IRANSans"/>
                <a:cs typeface="B Nazanin" panose="00000400000000000000" pitchFamily="2" charset="-78"/>
              </a:rPr>
              <a:t>کوکوین</a:t>
            </a:r>
            <a:endParaRPr lang="en-US" dirty="0">
              <a:cs typeface="B Nazanin" panose="00000400000000000000" pitchFamily="2" charset="-78"/>
            </a:endParaRP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9" name="Picture Placeholder 8">
            <a:extLst>
              <a:ext uri="{FF2B5EF4-FFF2-40B4-BE49-F238E27FC236}">
                <a16:creationId xmlns:a16="http://schemas.microsoft.com/office/drawing/2014/main" id="{EFFEE17C-55DC-D4D3-35AD-165BC0DC8678}"/>
              </a:ext>
            </a:extLst>
          </p:cNvPr>
          <p:cNvPicPr>
            <a:picLocks noGrp="1" noChangeAspect="1"/>
          </p:cNvPicPr>
          <p:nvPr>
            <p:ph type="pic" sz="quarter" idx="14"/>
          </p:nvPr>
        </p:nvPicPr>
        <p:blipFill>
          <a:blip r:embed="rId3"/>
          <a:srcRect l="3632" r="3632"/>
          <a:stretch>
            <a:fillRect/>
          </a:stretch>
        </p:blipFill>
        <p:spPr>
          <a:xfrm>
            <a:off x="8989454" y="3405189"/>
            <a:ext cx="3202546" cy="3452811"/>
          </a:xfrm>
        </p:spPr>
      </p:pic>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p:txBody>
          <a:bodyPr/>
          <a:lstStyle/>
          <a:p>
            <a:pPr algn="ctr" rtl="1" fontAlgn="ctr"/>
            <a:r>
              <a:rPr lang="fa-IR" b="0" i="0" dirty="0">
                <a:effectLst/>
                <a:highlight>
                  <a:srgbClr val="FFFFFF"/>
                </a:highlight>
                <a:latin typeface="IRANSans"/>
                <a:cs typeface="B Nazanin" panose="00000400000000000000" pitchFamily="2" charset="-78"/>
              </a:rPr>
              <a:t>بهترین ربات‌های </a:t>
            </a:r>
            <a:r>
              <a:rPr lang="fa-IR" b="1" i="0" dirty="0">
                <a:effectLst/>
                <a:highlight>
                  <a:srgbClr val="FFFFFF"/>
                </a:highlight>
                <a:latin typeface="inherit"/>
                <a:cs typeface="B Nazanin" panose="00000400000000000000" pitchFamily="2" charset="-78"/>
              </a:rPr>
              <a:t>ترید با هوش مصنوعی</a:t>
            </a:r>
            <a:endParaRPr lang="fa-IR" b="0" i="0" dirty="0">
              <a:effectLst/>
              <a:highlight>
                <a:srgbClr val="FFFFFF"/>
              </a:highlight>
              <a:latin typeface="IRANSans"/>
              <a:cs typeface="B Nazanin" panose="00000400000000000000" pitchFamily="2" charset="-78"/>
            </a:endParaRP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13" name="Content Placeholder 3">
            <a:extLst>
              <a:ext uri="{FF2B5EF4-FFF2-40B4-BE49-F238E27FC236}">
                <a16:creationId xmlns:a16="http://schemas.microsoft.com/office/drawing/2014/main" id="{4D9664EB-568A-707F-1D0C-827381A7ECA2}"/>
              </a:ext>
            </a:extLst>
          </p:cNvPr>
          <p:cNvSpPr txBox="1">
            <a:spLocks/>
          </p:cNvSpPr>
          <p:nvPr/>
        </p:nvSpPr>
        <p:spPr>
          <a:xfrm>
            <a:off x="1014069" y="3826252"/>
            <a:ext cx="2505242" cy="221430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6" name="Content Placeholder 3">
            <a:extLst>
              <a:ext uri="{FF2B5EF4-FFF2-40B4-BE49-F238E27FC236}">
                <a16:creationId xmlns:a16="http://schemas.microsoft.com/office/drawing/2014/main" id="{1CC47823-4992-317A-2E3F-635FAE39A8BC}"/>
              </a:ext>
            </a:extLst>
          </p:cNvPr>
          <p:cNvSpPr txBox="1">
            <a:spLocks/>
          </p:cNvSpPr>
          <p:nvPr/>
        </p:nvSpPr>
        <p:spPr>
          <a:xfrm>
            <a:off x="8945369" y="3923235"/>
            <a:ext cx="2344995" cy="189909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rtl="1">
              <a:buNone/>
            </a:pPr>
            <a:r>
              <a:rPr lang="fa-IR" b="0" i="0" dirty="0">
                <a:solidFill>
                  <a:srgbClr val="374151"/>
                </a:solidFill>
                <a:effectLst/>
                <a:highlight>
                  <a:srgbClr val="FFFFFF"/>
                </a:highlight>
                <a:latin typeface="IRANSans"/>
                <a:cs typeface="B Nazanin" panose="00000400000000000000" pitchFamily="2" charset="-78"/>
              </a:rPr>
              <a:t>کریپتوهاپر </a:t>
            </a:r>
          </a:p>
          <a:p>
            <a:pPr marL="0" indent="0" algn="ctr" rtl="1">
              <a:buNone/>
            </a:pPr>
            <a:r>
              <a:rPr lang="en-US" b="0" i="0" dirty="0">
                <a:solidFill>
                  <a:srgbClr val="374151"/>
                </a:solidFill>
                <a:effectLst/>
                <a:highlight>
                  <a:srgbClr val="FFFFFF"/>
                </a:highlight>
                <a:latin typeface="IRANSans"/>
                <a:cs typeface="B Nazanin" panose="00000400000000000000" pitchFamily="2" charset="-78"/>
              </a:rPr>
              <a:t>Cryptohopper</a:t>
            </a:r>
            <a:endParaRPr lang="en-US" dirty="0">
              <a:cs typeface="B Nazanin" panose="00000400000000000000" pitchFamily="2" charset="-78"/>
            </a:endParaRPr>
          </a:p>
        </p:txBody>
      </p:sp>
      <p:sp>
        <p:nvSpPr>
          <p:cNvPr id="19" name="Content Placeholder 7">
            <a:extLst>
              <a:ext uri="{FF2B5EF4-FFF2-40B4-BE49-F238E27FC236}">
                <a16:creationId xmlns:a16="http://schemas.microsoft.com/office/drawing/2014/main" id="{99FBC140-CFD3-2676-D464-5216500C5FE9}"/>
              </a:ext>
            </a:extLst>
          </p:cNvPr>
          <p:cNvSpPr txBox="1">
            <a:spLocks/>
          </p:cNvSpPr>
          <p:nvPr/>
        </p:nvSpPr>
        <p:spPr>
          <a:xfrm>
            <a:off x="6223819" y="3919428"/>
            <a:ext cx="2721550" cy="1849359"/>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rtl="1">
              <a:buNone/>
            </a:pPr>
            <a:r>
              <a:rPr lang="fa-IR" b="0" i="0" dirty="0">
                <a:solidFill>
                  <a:srgbClr val="374151"/>
                </a:solidFill>
                <a:effectLst/>
                <a:highlight>
                  <a:srgbClr val="FFFFFF"/>
                </a:highlight>
                <a:latin typeface="IRANSans"/>
                <a:cs typeface="B Nazanin" panose="00000400000000000000" pitchFamily="2" charset="-78"/>
              </a:rPr>
              <a:t>کوین رول</a:t>
            </a:r>
          </a:p>
          <a:p>
            <a:pPr marL="0" indent="0" algn="ctr" rtl="1">
              <a:buNone/>
            </a:pPr>
            <a:r>
              <a:rPr lang="en-US" b="0" i="0" dirty="0">
                <a:solidFill>
                  <a:srgbClr val="374151"/>
                </a:solidFill>
                <a:effectLst/>
                <a:highlight>
                  <a:srgbClr val="FFFFFF"/>
                </a:highlight>
                <a:latin typeface="IRANSans"/>
                <a:cs typeface="B Nazanin" panose="00000400000000000000" pitchFamily="2" charset="-78"/>
              </a:rPr>
              <a:t>Coinrule</a:t>
            </a:r>
            <a:endParaRPr lang="en-US" dirty="0">
              <a:cs typeface="B Nazanin" panose="00000400000000000000" pitchFamily="2" charset="-78"/>
            </a:endParaRPr>
          </a:p>
        </p:txBody>
      </p:sp>
      <p:sp>
        <p:nvSpPr>
          <p:cNvPr id="20" name="Content Placeholder 7">
            <a:extLst>
              <a:ext uri="{FF2B5EF4-FFF2-40B4-BE49-F238E27FC236}">
                <a16:creationId xmlns:a16="http://schemas.microsoft.com/office/drawing/2014/main" id="{ADD53686-6C67-1826-AB5C-3A0DBDCDCD8F}"/>
              </a:ext>
            </a:extLst>
          </p:cNvPr>
          <p:cNvSpPr txBox="1">
            <a:spLocks/>
          </p:cNvSpPr>
          <p:nvPr/>
        </p:nvSpPr>
        <p:spPr>
          <a:xfrm>
            <a:off x="3718577" y="3919428"/>
            <a:ext cx="2505242" cy="2214308"/>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rtl="1">
              <a:buNone/>
            </a:pPr>
            <a:r>
              <a:rPr lang="fa-IR" b="0" i="0" dirty="0">
                <a:solidFill>
                  <a:srgbClr val="374151"/>
                </a:solidFill>
                <a:effectLst/>
                <a:highlight>
                  <a:srgbClr val="FFFFFF"/>
                </a:highlight>
                <a:latin typeface="IRANSans"/>
                <a:cs typeface="B Nazanin" panose="00000400000000000000" pitchFamily="2" charset="-78"/>
              </a:rPr>
              <a:t>گان‌بات</a:t>
            </a:r>
          </a:p>
          <a:p>
            <a:pPr marL="0" indent="0" algn="ctr" rtl="1">
              <a:buNone/>
            </a:pPr>
            <a:r>
              <a:rPr lang="en-US" b="0" i="0" dirty="0">
                <a:solidFill>
                  <a:srgbClr val="374151"/>
                </a:solidFill>
                <a:effectLst/>
                <a:highlight>
                  <a:srgbClr val="FFFFFF"/>
                </a:highlight>
                <a:latin typeface="IRANSans"/>
                <a:cs typeface="B Nazanin" panose="00000400000000000000" pitchFamily="2" charset="-78"/>
              </a:rPr>
              <a:t>Gunbot</a:t>
            </a:r>
            <a:endParaRPr lang="en-US" dirty="0">
              <a:cs typeface="B Nazanin" panose="00000400000000000000" pitchFamily="2" charset="-78"/>
            </a:endParaRPr>
          </a:p>
        </p:txBody>
      </p:sp>
      <p:sp>
        <p:nvSpPr>
          <p:cNvPr id="21" name="Content Placeholder 7">
            <a:extLst>
              <a:ext uri="{FF2B5EF4-FFF2-40B4-BE49-F238E27FC236}">
                <a16:creationId xmlns:a16="http://schemas.microsoft.com/office/drawing/2014/main" id="{E6DB1037-FFAE-9A07-131E-CFBF4C5F244A}"/>
              </a:ext>
            </a:extLst>
          </p:cNvPr>
          <p:cNvSpPr txBox="1">
            <a:spLocks/>
          </p:cNvSpPr>
          <p:nvPr/>
        </p:nvSpPr>
        <p:spPr>
          <a:xfrm>
            <a:off x="1213335" y="3923235"/>
            <a:ext cx="2505242" cy="219466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None/>
            </a:pPr>
            <a:r>
              <a:rPr lang="fa-IR" b="0" i="0" dirty="0">
                <a:solidFill>
                  <a:srgbClr val="374151"/>
                </a:solidFill>
                <a:effectLst/>
                <a:highlight>
                  <a:srgbClr val="FFFFFF"/>
                </a:highlight>
                <a:latin typeface="IRANSans"/>
                <a:cs typeface="B Nazanin" panose="00000400000000000000" pitchFamily="2" charset="-78"/>
              </a:rPr>
              <a:t>تری‌کاماز</a:t>
            </a:r>
          </a:p>
          <a:p>
            <a:pPr marL="0" indent="0" algn="ctr">
              <a:buNone/>
            </a:pPr>
            <a:r>
              <a:rPr lang="en-US" b="0" i="0" dirty="0">
                <a:solidFill>
                  <a:srgbClr val="374151"/>
                </a:solidFill>
                <a:effectLst/>
                <a:highlight>
                  <a:srgbClr val="FFFFFF"/>
                </a:highlight>
                <a:latin typeface="IRANSans"/>
                <a:cs typeface="B Nazanin" panose="00000400000000000000" pitchFamily="2" charset="-78"/>
              </a:rPr>
              <a:t>3Commas</a:t>
            </a:r>
            <a:endParaRPr lang="en-US" dirty="0">
              <a:cs typeface="B Nazanin" panose="00000400000000000000" pitchFamily="2" charset="-78"/>
            </a:endParaRPr>
          </a:p>
        </p:txBody>
      </p:sp>
      <p:pic>
        <p:nvPicPr>
          <p:cNvPr id="23" name="Picture 22">
            <a:extLst>
              <a:ext uri="{FF2B5EF4-FFF2-40B4-BE49-F238E27FC236}">
                <a16:creationId xmlns:a16="http://schemas.microsoft.com/office/drawing/2014/main" id="{517830D1-D63C-5E1A-FCC4-51D25E3FD492}"/>
              </a:ext>
            </a:extLst>
          </p:cNvPr>
          <p:cNvPicPr>
            <a:picLocks noChangeAspect="1"/>
          </p:cNvPicPr>
          <p:nvPr/>
        </p:nvPicPr>
        <p:blipFill>
          <a:blip r:embed="rId3"/>
          <a:stretch>
            <a:fillRect/>
          </a:stretch>
        </p:blipFill>
        <p:spPr>
          <a:xfrm>
            <a:off x="9603596" y="2677096"/>
            <a:ext cx="1028540" cy="1028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3F5A3B37-123B-6CC7-2F49-10EB72BB57E5}"/>
              </a:ext>
            </a:extLst>
          </p:cNvPr>
          <p:cNvPicPr>
            <a:picLocks noChangeAspect="1"/>
          </p:cNvPicPr>
          <p:nvPr/>
        </p:nvPicPr>
        <p:blipFill>
          <a:blip r:embed="rId4"/>
          <a:stretch>
            <a:fillRect/>
          </a:stretch>
        </p:blipFill>
        <p:spPr>
          <a:xfrm>
            <a:off x="7076443" y="2726520"/>
            <a:ext cx="1028540" cy="1028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A3718783-D84B-79D8-7CED-B76A4F592D1F}"/>
              </a:ext>
            </a:extLst>
          </p:cNvPr>
          <p:cNvPicPr>
            <a:picLocks noChangeAspect="1"/>
          </p:cNvPicPr>
          <p:nvPr/>
        </p:nvPicPr>
        <p:blipFill>
          <a:blip r:embed="rId5"/>
          <a:stretch>
            <a:fillRect/>
          </a:stretch>
        </p:blipFill>
        <p:spPr>
          <a:xfrm>
            <a:off x="4456927" y="2726520"/>
            <a:ext cx="1028541" cy="1028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9858636C-44D2-3AF0-C359-E03A33EFA14F}"/>
              </a:ext>
            </a:extLst>
          </p:cNvPr>
          <p:cNvPicPr>
            <a:picLocks noChangeAspect="1"/>
          </p:cNvPicPr>
          <p:nvPr/>
        </p:nvPicPr>
        <p:blipFill>
          <a:blip r:embed="rId6"/>
          <a:stretch>
            <a:fillRect/>
          </a:stretch>
        </p:blipFill>
        <p:spPr>
          <a:xfrm>
            <a:off x="2045263" y="2677096"/>
            <a:ext cx="1028540" cy="1028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687273" y="860476"/>
            <a:ext cx="9875463" cy="668287"/>
          </a:xfrm>
        </p:spPr>
        <p:txBody>
          <a:bodyPr/>
          <a:lstStyle/>
          <a:p>
            <a:pPr algn="r" rtl="1" fontAlgn="ctr"/>
            <a:r>
              <a:rPr lang="fa-IR" b="0" i="0" dirty="0">
                <a:effectLst/>
                <a:highlight>
                  <a:srgbClr val="FFFFFF"/>
                </a:highlight>
                <a:latin typeface="IRANSans"/>
                <a:cs typeface="B Nazanin" panose="00000400000000000000" pitchFamily="2" charset="-78"/>
              </a:rPr>
              <a:t>سوالات متداول</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194620" y="1749657"/>
            <a:ext cx="10368116" cy="4406324"/>
          </a:xfrm>
        </p:spPr>
        <p:txBody>
          <a:bodyPr>
            <a:normAutofit/>
          </a:bodyPr>
          <a:lstStyle/>
          <a:p>
            <a:pPr marL="0" marR="0" algn="r" rtl="1">
              <a:lnSpc>
                <a:spcPct val="115000"/>
              </a:lnSpc>
              <a:spcBef>
                <a:spcPts val="0"/>
              </a:spcBef>
              <a:spcAft>
                <a:spcPts val="800"/>
              </a:spcAft>
              <a:buFont typeface="Wingdings" panose="05000000000000000000" pitchFamily="2" charset="2"/>
              <a:buChar char="v"/>
            </a:pPr>
            <a:r>
              <a:rPr lang="fa-IR" sz="1800" kern="100" dirty="0">
                <a:effectLst/>
                <a:latin typeface="Aptos" panose="020B0004020202020204" pitchFamily="34" charset="0"/>
                <a:ea typeface="Aptos" panose="020B0004020202020204" pitchFamily="34" charset="0"/>
                <a:cs typeface="B Nazanin" panose="00000400000000000000" pitchFamily="2" charset="-78"/>
              </a:rPr>
              <a:t>آیا می توانم از هوش مصنوعی برای ترید ارز دیجیتال استفاده کنم؟</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Bef>
                <a:spcPts val="0"/>
              </a:spcBef>
              <a:spcAft>
                <a:spcPts val="800"/>
              </a:spcAft>
              <a:buNone/>
            </a:pPr>
            <a:r>
              <a:rPr lang="fa-IR" sz="1800" kern="100" dirty="0">
                <a:effectLst/>
                <a:latin typeface="Aptos" panose="020B0004020202020204" pitchFamily="34" charset="0"/>
                <a:ea typeface="Aptos" panose="020B0004020202020204" pitchFamily="34" charset="0"/>
                <a:cs typeface="B Nazanin" panose="00000400000000000000" pitchFamily="2" charset="-78"/>
              </a:rPr>
              <a:t>     بله، هوش مصنوعی و بلاک‌چین می‌توانند با هم کار کنند تا توابع معاملاتی و قیمت‌گذاری خودکار را در پروتکل‌های مبتنی بر بلاک‌چین بهبود           بخشند</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Bef>
                <a:spcPts val="0"/>
              </a:spcBef>
              <a:spcAft>
                <a:spcPts val="800"/>
              </a:spcAft>
              <a:buFont typeface="Wingdings" panose="05000000000000000000" pitchFamily="2" charset="2"/>
              <a:buChar char="v"/>
            </a:pPr>
            <a:r>
              <a:rPr lang="fa-IR" sz="1800" kern="100" dirty="0">
                <a:effectLst/>
                <a:latin typeface="Aptos" panose="020B0004020202020204" pitchFamily="34" charset="0"/>
                <a:ea typeface="Aptos" panose="020B0004020202020204" pitchFamily="34" charset="0"/>
                <a:cs typeface="B Nazanin" panose="00000400000000000000" pitchFamily="2" charset="-78"/>
              </a:rPr>
              <a:t>بهترین صرافی‌ها برای ترید با هوش مصنوعی کدام‌اند؟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Bef>
                <a:spcPts val="0"/>
              </a:spcBef>
              <a:spcAft>
                <a:spcPts val="800"/>
              </a:spcAft>
              <a:buNone/>
            </a:pPr>
            <a:r>
              <a:rPr lang="fa-IR" sz="1800" kern="100" dirty="0">
                <a:effectLst/>
                <a:latin typeface="Aptos" panose="020B0004020202020204" pitchFamily="34" charset="0"/>
                <a:ea typeface="Aptos" panose="020B0004020202020204" pitchFamily="34" charset="0"/>
                <a:cs typeface="B Nazanin" panose="00000400000000000000" pitchFamily="2" charset="-78"/>
              </a:rPr>
              <a:t>      بایننس</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کراکن</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کوکوین</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Bef>
                <a:spcPts val="0"/>
              </a:spcBef>
              <a:spcAft>
                <a:spcPts val="800"/>
              </a:spcAft>
              <a:buFont typeface="Wingdings" panose="05000000000000000000" pitchFamily="2" charset="2"/>
              <a:buChar char="v"/>
            </a:pPr>
            <a:r>
              <a:rPr lang="fa-IR" sz="1800" kern="100" dirty="0">
                <a:effectLst/>
                <a:latin typeface="Aptos" panose="020B0004020202020204" pitchFamily="34" charset="0"/>
                <a:ea typeface="Aptos" panose="020B0004020202020204" pitchFamily="34" charset="0"/>
                <a:cs typeface="B Nazanin" panose="00000400000000000000" pitchFamily="2" charset="-78"/>
              </a:rPr>
              <a:t>برای انتخاب هوش مصنوعی چه چیز هایی را در نظر میگیریم؟</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Bef>
                <a:spcPts val="0"/>
              </a:spcBef>
              <a:spcAft>
                <a:spcPts val="800"/>
              </a:spcAft>
              <a:buNone/>
            </a:pPr>
            <a:r>
              <a:rPr lang="fa-IR" sz="1800" kern="100" dirty="0">
                <a:effectLst/>
                <a:latin typeface="Aptos" panose="020B0004020202020204" pitchFamily="34" charset="0"/>
                <a:ea typeface="Aptos" panose="020B0004020202020204" pitchFamily="34" charset="0"/>
                <a:cs typeface="B Nazanin" panose="00000400000000000000" pitchFamily="2" charset="-78"/>
              </a:rPr>
              <a:t>      قابلیت اعتماد - سهولت استفاده - ابزارها و ویژگی‌ها - هزینه‌ها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Bef>
                <a:spcPts val="0"/>
              </a:spcBef>
              <a:spcAft>
                <a:spcPts val="800"/>
              </a:spcAft>
              <a:buFont typeface="Wingdings" panose="05000000000000000000" pitchFamily="2" charset="2"/>
              <a:buChar char="v"/>
            </a:pPr>
            <a:r>
              <a:rPr lang="fa-IR" sz="1800" kern="100" dirty="0">
                <a:effectLst/>
                <a:latin typeface="Aptos" panose="020B0004020202020204" pitchFamily="34" charset="0"/>
                <a:ea typeface="Aptos" panose="020B0004020202020204" pitchFamily="34" charset="0"/>
                <a:cs typeface="B Nazanin" panose="00000400000000000000" pitchFamily="2" charset="-78"/>
              </a:rPr>
              <a:t>مزایای ربات‌ ترید با هوش مصنوعی</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Bef>
                <a:spcPts val="0"/>
              </a:spcBef>
              <a:spcAft>
                <a:spcPts val="800"/>
              </a:spcAft>
              <a:buNone/>
            </a:pPr>
            <a:r>
              <a:rPr lang="fa-IR" sz="1800" kern="100" dirty="0">
                <a:effectLst/>
                <a:latin typeface="Aptos" panose="020B0004020202020204" pitchFamily="34" charset="0"/>
                <a:ea typeface="Aptos" panose="020B0004020202020204" pitchFamily="34" charset="0"/>
                <a:cs typeface="B Nazanin" panose="00000400000000000000" pitchFamily="2" charset="-78"/>
              </a:rPr>
              <a:t>     کاهش خطای انسانی</a:t>
            </a:r>
            <a:r>
              <a:rPr lang="fa-IR"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سرعت بالا</a:t>
            </a:r>
            <a:r>
              <a:rPr lang="fa-IR"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انضباط</a:t>
            </a:r>
            <a:r>
              <a:rPr lang="ar-SA" sz="1800" kern="100" dirty="0">
                <a:effectLst/>
                <a:latin typeface="Aptos" panose="020B0004020202020204" pitchFamily="34" charset="0"/>
                <a:ea typeface="Aptos" panose="020B0004020202020204" pitchFamily="34" charset="0"/>
                <a:cs typeface="Arial" panose="020B0604020202020204" pitchFamily="34" charset="0"/>
              </a:rPr>
              <a:t>  - </a:t>
            </a:r>
            <a:r>
              <a:rPr lang="fa-IR" sz="1800" kern="100" dirty="0">
                <a:effectLst/>
                <a:latin typeface="Aptos" panose="020B0004020202020204" pitchFamily="34" charset="0"/>
                <a:ea typeface="Aptos" panose="020B0004020202020204" pitchFamily="34" charset="0"/>
                <a:cs typeface="B Nazanin" panose="00000400000000000000" pitchFamily="2" charset="-78"/>
              </a:rPr>
              <a:t>قابلیت معامله دائمی</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Bef>
                <a:spcPts val="0"/>
              </a:spcBef>
              <a:spcAft>
                <a:spcPts val="800"/>
              </a:spcAft>
              <a:buFont typeface="Wingdings" panose="05000000000000000000" pitchFamily="2" charset="2"/>
              <a:buChar char="v"/>
            </a:pPr>
            <a:r>
              <a:rPr lang="fa-IR" sz="1800" kern="100" dirty="0">
                <a:effectLst/>
                <a:latin typeface="Aptos" panose="020B0004020202020204" pitchFamily="34" charset="0"/>
                <a:ea typeface="Aptos" panose="020B0004020202020204" pitchFamily="34" charset="0"/>
                <a:cs typeface="B Nazanin" panose="00000400000000000000" pitchFamily="2" charset="-78"/>
              </a:rPr>
              <a:t>بهترین ربات‌های ترید با هوش</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مصنوعی؟</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Bef>
                <a:spcPts val="0"/>
              </a:spcBef>
              <a:spcAft>
                <a:spcPts val="800"/>
              </a:spcAft>
              <a:buNone/>
            </a:pPr>
            <a:r>
              <a:rPr lang="fa-IR" sz="1800" kern="100" dirty="0">
                <a:effectLst/>
                <a:latin typeface="Aptos" panose="020B0004020202020204" pitchFamily="34" charset="0"/>
                <a:ea typeface="Aptos" panose="020B0004020202020204" pitchFamily="34" charset="0"/>
                <a:cs typeface="B Nazanin" panose="00000400000000000000" pitchFamily="2" charset="-78"/>
              </a:rPr>
              <a:t>     کریپتوهاپر</a:t>
            </a:r>
            <a:r>
              <a:rPr lang="ar-SA" sz="1800" kern="100" dirty="0">
                <a:effectLst/>
                <a:latin typeface="Aptos" panose="020B0004020202020204" pitchFamily="34" charset="0"/>
                <a:ea typeface="Aptos" panose="020B0004020202020204" pitchFamily="34" charset="0"/>
                <a:cs typeface="Arial" panose="020B0604020202020204" pitchFamily="34" charset="0"/>
              </a:rPr>
              <a:t>  - </a:t>
            </a:r>
            <a:r>
              <a:rPr lang="fa-IR" sz="1800" kern="100" dirty="0">
                <a:effectLst/>
                <a:latin typeface="Aptos" panose="020B0004020202020204" pitchFamily="34" charset="0"/>
                <a:ea typeface="Aptos" panose="020B0004020202020204" pitchFamily="34" charset="0"/>
                <a:cs typeface="B Nazanin" panose="00000400000000000000" pitchFamily="2" charset="-78"/>
              </a:rPr>
              <a:t>کوین رول </a:t>
            </a:r>
            <a:r>
              <a:rPr lang="fa-IR"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گان‌بات</a:t>
            </a:r>
            <a:r>
              <a:rPr lang="fa-IR"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 </a:t>
            </a:r>
            <a:r>
              <a:rPr lang="fa-IR" sz="1800" kern="100" dirty="0">
                <a:effectLst/>
                <a:latin typeface="Aptos" panose="020B0004020202020204" pitchFamily="34" charset="0"/>
                <a:ea typeface="Aptos" panose="020B0004020202020204" pitchFamily="34" charset="0"/>
                <a:cs typeface="B Nazanin" panose="00000400000000000000" pitchFamily="2" charset="-78"/>
              </a:rPr>
              <a:t>تری‌کاماز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49802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3"/>
            <a:ext cx="5715000" cy="1214992"/>
          </a:xfrm>
        </p:spPr>
        <p:txBody>
          <a:bodyPr/>
          <a:lstStyle/>
          <a:p>
            <a:pPr algn="ctr" rtl="1" fontAlgn="ctr"/>
            <a:r>
              <a:rPr lang="fa-IR" b="0" i="0" dirty="0">
                <a:effectLst/>
                <a:highlight>
                  <a:srgbClr val="FFFFFF"/>
                </a:highlight>
                <a:latin typeface="IRANSans"/>
                <a:cs typeface="B Nazanin" panose="00000400000000000000" pitchFamily="2" charset="-78"/>
              </a:rPr>
              <a:t>جمع‌بندی</a:t>
            </a:r>
            <a:br>
              <a:rPr lang="fa-IR" b="0" i="0" dirty="0">
                <a:effectLst/>
                <a:highlight>
                  <a:srgbClr val="FFFFFF"/>
                </a:highlight>
                <a:latin typeface="IRANSans"/>
                <a:cs typeface="B Nazanin" panose="00000400000000000000" pitchFamily="2" charset="-78"/>
              </a:rPr>
            </a:br>
            <a:endParaRPr lang="fa-IR" b="0" i="0" dirty="0">
              <a:effectLst/>
              <a:highlight>
                <a:srgbClr val="FFFFFF"/>
              </a:highlight>
              <a:latin typeface="IRANSans"/>
              <a:cs typeface="B Nazanin" panose="00000400000000000000" pitchFamily="2" charset="-78"/>
            </a:endParaRP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206478" y="1902542"/>
            <a:ext cx="7256206" cy="4145706"/>
          </a:xfrm>
        </p:spPr>
        <p:txBody>
          <a:bodyPr>
            <a:normAutofit/>
          </a:bodyPr>
          <a:lstStyle/>
          <a:p>
            <a:pPr algn="just" rtl="1" fontAlgn="ctr"/>
            <a:r>
              <a:rPr lang="fa-IR" b="0" i="0" dirty="0">
                <a:solidFill>
                  <a:srgbClr val="374151"/>
                </a:solidFill>
                <a:effectLst/>
                <a:highlight>
                  <a:srgbClr val="FFFFFF"/>
                </a:highlight>
                <a:latin typeface="IRANSans"/>
                <a:cs typeface="B Nazanin" panose="00000400000000000000" pitchFamily="2" charset="-78"/>
              </a:rPr>
              <a:t>هوش مصنوعی به‌عنوان یک عامل تغییردهنده در حوزه معاملات ارزهای دیجیتال ظاهر شده است. اکنون معامله‌گران می‌توانند با استفاده از الگوریتم‌های هوش مصنوعی به بینش‌های باارزشی در بازار برسند، فرآیندهای معاملاتی را خودکارسازی کنند و تصمیمات خود را بر اساس تحلیل داده‌ها در هر زمانی بگیرند.</a:t>
            </a:r>
          </a:p>
          <a:p>
            <a:pPr algn="r" rtl="1" fontAlgn="ctr"/>
            <a:r>
              <a:rPr lang="fa-IR" b="0" i="0" dirty="0">
                <a:solidFill>
                  <a:srgbClr val="374151"/>
                </a:solidFill>
                <a:effectLst/>
                <a:highlight>
                  <a:srgbClr val="FFFFFF"/>
                </a:highlight>
                <a:latin typeface="IRANSans"/>
                <a:cs typeface="B Nazanin" panose="00000400000000000000" pitchFamily="2" charset="-78"/>
              </a:rPr>
              <a:t>بااین‌حال با وجود مزایای بی‌شمار هوش مصنوعی، شناخت نقاط ضعف، استفاده از آن به همراه سایر ابزارهای معاملاتی و ترکیب با استراتژی‌های موثر مدیریت ریسک بسیار حیاتی است. پیاده‌سازی نادرست یا طراحی ضعیف سیستم‌های هوش مصنوعی ممکن است منجر به ضررهای مالی قابلِ‌توجهی شود.</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017342" cy="1531357"/>
          </a:xfrm>
        </p:spPr>
        <p:txBody>
          <a:bodyPr/>
          <a:lstStyle/>
          <a:p>
            <a:pPr algn="r" rtl="1"/>
            <a:r>
              <a:rPr lang="fa-IR" b="1" i="0" dirty="0">
                <a:solidFill>
                  <a:srgbClr val="040C28"/>
                </a:solidFill>
                <a:effectLst/>
                <a:latin typeface="Helvetica Neue"/>
                <a:cs typeface="B Nazanin" panose="00000400000000000000" pitchFamily="2" charset="-78"/>
              </a:rPr>
              <a:t>ارائه شده توسط  : رسول </a:t>
            </a:r>
            <a:r>
              <a:rPr lang="fa-IR" b="1" i="0" dirty="0">
                <a:solidFill>
                  <a:srgbClr val="040C28"/>
                </a:solidFill>
                <a:effectLst/>
                <a:latin typeface="B n"/>
                <a:cs typeface="B Nazanin" panose="00000400000000000000" pitchFamily="2" charset="-78"/>
              </a:rPr>
              <a:t>عظیمی</a:t>
            </a:r>
            <a:endParaRPr lang="en-US" b="1" dirty="0">
              <a:latin typeface="B n"/>
              <a:cs typeface="B Nazanin" panose="00000400000000000000" pitchFamily="2" charset="-78"/>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588631"/>
            <a:ext cx="6017342" cy="3207344"/>
          </a:xfrm>
        </p:spPr>
        <p:txBody>
          <a:bodyPr>
            <a:normAutofit/>
          </a:bodyPr>
          <a:lstStyle/>
          <a:p>
            <a:pPr algn="r" rtl="1"/>
            <a:r>
              <a:rPr lang="fa-IR" sz="2800" b="1" dirty="0">
                <a:cs typeface="B Nazanin" panose="00000400000000000000" pitchFamily="2" charset="-78"/>
              </a:rPr>
              <a:t>زیر نظر استاد محترم جناب آقای یغمایی</a:t>
            </a:r>
            <a:endParaRPr lang="en-US" sz="2800" b="1" dirty="0">
              <a:cs typeface="B Nazanin" panose="00000400000000000000" pitchFamily="2" charset="-78"/>
            </a:endParaRPr>
          </a:p>
          <a:p>
            <a:pPr algn="r" rtl="1"/>
            <a:r>
              <a:rPr lang="fa-IR" sz="2200" dirty="0">
                <a:cs typeface="B Nazanin" panose="00000400000000000000" pitchFamily="2" charset="-78"/>
              </a:rPr>
              <a:t>مربوط به درس های :</a:t>
            </a:r>
            <a:endParaRPr lang="en-US" sz="2200" dirty="0">
              <a:cs typeface="B Nazanin" panose="00000400000000000000" pitchFamily="2" charset="-78"/>
            </a:endParaRPr>
          </a:p>
          <a:p>
            <a:pPr algn="r" rtl="1"/>
            <a:r>
              <a:rPr lang="fa-IR" sz="2200" dirty="0">
                <a:cs typeface="B Nazanin" panose="00000400000000000000" pitchFamily="2" charset="-78"/>
              </a:rPr>
              <a:t>آزمایشگاه زبان های برنامه نویسی</a:t>
            </a:r>
            <a:endParaRPr lang="en-US" sz="2200" dirty="0">
              <a:cs typeface="B Nazanin" panose="00000400000000000000" pitchFamily="2" charset="-78"/>
            </a:endParaRPr>
          </a:p>
          <a:p>
            <a:pPr algn="r" rtl="1"/>
            <a:r>
              <a:rPr lang="fa-IR" sz="2200" dirty="0">
                <a:cs typeface="B Nazanin" panose="00000400000000000000" pitchFamily="2" charset="-78"/>
              </a:rPr>
              <a:t>آزمایشگاه گرافیک ومتحرک سازی</a:t>
            </a:r>
            <a:endParaRPr lang="en-US" sz="2200" dirty="0">
              <a:cs typeface="B Nazanin" panose="00000400000000000000" pitchFamily="2" charset="-78"/>
            </a:endParaRPr>
          </a:p>
          <a:p>
            <a:pPr algn="r" rtl="1"/>
            <a:r>
              <a:rPr lang="fa-IR" sz="2200" dirty="0">
                <a:cs typeface="B Nazanin" panose="00000400000000000000" pitchFamily="2" charset="-78"/>
              </a:rPr>
              <a:t>بهمن ماه 1402</a:t>
            </a:r>
            <a:endParaRPr lang="en-US" sz="22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1F0C-726E-2F37-30C7-83D60E9356AC}"/>
              </a:ext>
            </a:extLst>
          </p:cNvPr>
          <p:cNvSpPr>
            <a:spLocks noGrp="1"/>
          </p:cNvSpPr>
          <p:nvPr>
            <p:ph type="title"/>
          </p:nvPr>
        </p:nvSpPr>
        <p:spPr>
          <a:xfrm>
            <a:off x="914400" y="1348851"/>
            <a:ext cx="7631709" cy="1091627"/>
          </a:xfrm>
        </p:spPr>
        <p:txBody>
          <a:bodyPr>
            <a:normAutofit fontScale="90000"/>
          </a:bodyPr>
          <a:lstStyle/>
          <a:p>
            <a:pPr algn="r" rtl="1"/>
            <a:r>
              <a:rPr lang="fa-IR" b="0" i="0" dirty="0">
                <a:effectLst/>
                <a:highlight>
                  <a:srgbClr val="FFFFFF"/>
                </a:highlight>
                <a:latin typeface="IRANSans"/>
                <a:cs typeface="B Nazanin" panose="00000400000000000000" pitchFamily="2" charset="-78"/>
              </a:rPr>
              <a:t>هوش مصنوعی چیست؟</a:t>
            </a:r>
            <a:br>
              <a:rPr lang="fa-IR" b="0" i="0" dirty="0">
                <a:effectLst/>
                <a:highlight>
                  <a:srgbClr val="FFFFFF"/>
                </a:highlight>
                <a:latin typeface="IRANSans"/>
                <a:cs typeface="B Nazanin" panose="00000400000000000000" pitchFamily="2" charset="-78"/>
              </a:rPr>
            </a:b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7D70021E-1747-9C58-08AA-1AA16468457B}"/>
              </a:ext>
            </a:extLst>
          </p:cNvPr>
          <p:cNvSpPr>
            <a:spLocks noGrp="1"/>
          </p:cNvSpPr>
          <p:nvPr>
            <p:ph sz="half" idx="15"/>
          </p:nvPr>
        </p:nvSpPr>
        <p:spPr>
          <a:xfrm>
            <a:off x="914400" y="4180028"/>
            <a:ext cx="7631709" cy="1712580"/>
          </a:xfrm>
        </p:spPr>
        <p:txBody>
          <a:bodyPr>
            <a:normAutofit/>
          </a:bodyPr>
          <a:lstStyle/>
          <a:p>
            <a:pPr marL="0" indent="0" algn="r" rtl="1">
              <a:buNone/>
            </a:pPr>
            <a:r>
              <a:rPr lang="fa-IR" sz="2000" b="0" i="0" dirty="0">
                <a:solidFill>
                  <a:srgbClr val="374151"/>
                </a:solidFill>
                <a:effectLst/>
                <a:highlight>
                  <a:srgbClr val="FFFFFF"/>
                </a:highlight>
                <a:latin typeface="IRANSans"/>
                <a:cs typeface="B Nazanin" panose="00000400000000000000" pitchFamily="2" charset="-78"/>
              </a:rPr>
              <a:t>هدف نهایی هوش مصنوعی این است که بتواند کارهایی مانند تشخیص الگوها، تصمیم‌گیری و قضاوت‌کردن را شبیه انسان انجام دهد. الگوریتم‌های هوش مصنوعی با تحلیل انبوه داده‌ها، الگوها را کشف و بر اساس آن، تصمیم‌گیری یا پیش‌بینی می‌کنند.</a:t>
            </a:r>
            <a:endParaRPr lang="en-US" sz="2000" dirty="0">
              <a:cs typeface="B Nazanin" panose="00000400000000000000" pitchFamily="2" charset="-78"/>
            </a:endParaRPr>
          </a:p>
        </p:txBody>
      </p:sp>
      <p:sp>
        <p:nvSpPr>
          <p:cNvPr id="4" name="Content Placeholder 3">
            <a:extLst>
              <a:ext uri="{FF2B5EF4-FFF2-40B4-BE49-F238E27FC236}">
                <a16:creationId xmlns:a16="http://schemas.microsoft.com/office/drawing/2014/main" id="{DE7E619E-5EAC-8F86-752C-11ADA5A235E1}"/>
              </a:ext>
            </a:extLst>
          </p:cNvPr>
          <p:cNvSpPr>
            <a:spLocks noGrp="1"/>
          </p:cNvSpPr>
          <p:nvPr>
            <p:ph sz="half" idx="1"/>
          </p:nvPr>
        </p:nvSpPr>
        <p:spPr>
          <a:xfrm>
            <a:off x="796413" y="2677972"/>
            <a:ext cx="7749696" cy="1502056"/>
          </a:xfrm>
        </p:spPr>
        <p:txBody>
          <a:bodyPr>
            <a:normAutofit/>
          </a:bodyPr>
          <a:lstStyle/>
          <a:p>
            <a:pPr algn="r" rtl="1"/>
            <a:r>
              <a:rPr lang="fa-IR" sz="2000" b="0" i="0" dirty="0">
                <a:solidFill>
                  <a:srgbClr val="374151"/>
                </a:solidFill>
                <a:effectLst/>
                <a:highlight>
                  <a:srgbClr val="FFFFFF"/>
                </a:highlight>
                <a:latin typeface="IRANSans"/>
                <a:cs typeface="B Nazanin" panose="00000400000000000000" pitchFamily="2" charset="-78"/>
              </a:rPr>
              <a:t>هوش مصنوعی به علم ساختن ماشین‌هایی گفته می‌شود که می‌توانند </a:t>
            </a:r>
            <a:r>
              <a:rPr lang="fa-IR" sz="2000" i="0" dirty="0">
                <a:solidFill>
                  <a:srgbClr val="374151"/>
                </a:solidFill>
                <a:effectLst/>
                <a:highlight>
                  <a:srgbClr val="FFFFFF"/>
                </a:highlight>
                <a:latin typeface="IRANSans"/>
                <a:cs typeface="B Nazanin" panose="00000400000000000000" pitchFamily="2" charset="-78"/>
              </a:rPr>
              <a:t>مانند انسان فکر کنند</a:t>
            </a:r>
            <a:r>
              <a:rPr lang="fa-IR" sz="2000" b="0" i="0" dirty="0">
                <a:solidFill>
                  <a:srgbClr val="374151"/>
                </a:solidFill>
                <a:effectLst/>
                <a:highlight>
                  <a:srgbClr val="FFFFFF"/>
                </a:highlight>
                <a:latin typeface="IRANSans"/>
                <a:cs typeface="B Nazanin" panose="00000400000000000000" pitchFamily="2" charset="-78"/>
              </a:rPr>
              <a:t>. این فناوری می‌تواند کارهایی را انجام دهد که « </a:t>
            </a:r>
            <a:r>
              <a:rPr lang="fa-IR" sz="2000" b="1" i="0" dirty="0">
                <a:solidFill>
                  <a:srgbClr val="374151"/>
                </a:solidFill>
                <a:effectLst/>
                <a:highlight>
                  <a:srgbClr val="FFFFFF"/>
                </a:highlight>
                <a:latin typeface="IRANSans"/>
                <a:cs typeface="B Nazanin" panose="00000400000000000000" pitchFamily="2" charset="-78"/>
              </a:rPr>
              <a:t>باهوش </a:t>
            </a:r>
            <a:r>
              <a:rPr lang="fa-IR" sz="2000" b="0" i="0" dirty="0">
                <a:solidFill>
                  <a:srgbClr val="374151"/>
                </a:solidFill>
                <a:effectLst/>
                <a:highlight>
                  <a:srgbClr val="FFFFFF"/>
                </a:highlight>
                <a:latin typeface="IRANSans"/>
                <a:cs typeface="B Nazanin" panose="00000400000000000000" pitchFamily="2" charset="-78"/>
              </a:rPr>
              <a:t>» در نظر گرفته می‌شوند. فناوری هوش مصنوعی می‌تواند حجم عظیمی از داده‌ها را به روش‌هایی پردازش کند که با انسان‌ها متفاوت است.</a:t>
            </a:r>
            <a:endParaRPr lang="en-US" sz="2000" dirty="0">
              <a:cs typeface="B Nazanin" panose="00000400000000000000" pitchFamily="2" charset="-78"/>
            </a:endParaRPr>
          </a:p>
        </p:txBody>
      </p:sp>
      <p:sp>
        <p:nvSpPr>
          <p:cNvPr id="6" name="Slide Number Placeholder 5">
            <a:extLst>
              <a:ext uri="{FF2B5EF4-FFF2-40B4-BE49-F238E27FC236}">
                <a16:creationId xmlns:a16="http://schemas.microsoft.com/office/drawing/2014/main" id="{11DB9C91-3EEA-0C26-95F6-DD0A69194AAE}"/>
              </a:ext>
            </a:extLst>
          </p:cNvPr>
          <p:cNvSpPr>
            <a:spLocks noGrp="1"/>
          </p:cNvSpPr>
          <p:nvPr>
            <p:ph type="sldNum" sz="quarter" idx="10"/>
          </p:nvPr>
        </p:nvSpPr>
        <p:spPr/>
        <p:txBody>
          <a:bodyPr/>
          <a:lstStyle/>
          <a:p>
            <a:fld id="{48F63A3B-78C7-47BE-AE5E-E10140E04643}" type="slidenum">
              <a:rPr lang="en-US" smtClean="0"/>
              <a:pPr/>
              <a:t>3</a:t>
            </a:fld>
            <a:endParaRPr lang="en-US" dirty="0"/>
          </a:p>
        </p:txBody>
      </p:sp>
      <p:pic>
        <p:nvPicPr>
          <p:cNvPr id="14" name="Picture Placeholder 13">
            <a:extLst>
              <a:ext uri="{FF2B5EF4-FFF2-40B4-BE49-F238E27FC236}">
                <a16:creationId xmlns:a16="http://schemas.microsoft.com/office/drawing/2014/main" id="{5CE809CD-108A-C587-7509-62238BEF1DE7}"/>
              </a:ext>
            </a:extLst>
          </p:cNvPr>
          <p:cNvPicPr>
            <a:picLocks noGrp="1" noChangeAspect="1"/>
          </p:cNvPicPr>
          <p:nvPr>
            <p:ph type="pic" sz="quarter" idx="14"/>
          </p:nvPr>
        </p:nvPicPr>
        <p:blipFill rotWithShape="1">
          <a:blip r:embed="rId2"/>
          <a:srcRect l="22027" t="2753" r="43377" b="-2753"/>
          <a:stretch/>
        </p:blipFill>
        <p:spPr>
          <a:xfrm>
            <a:off x="8989454" y="965393"/>
            <a:ext cx="3202545" cy="5892607"/>
          </a:xfrm>
        </p:spPr>
      </p:pic>
    </p:spTree>
    <p:extLst>
      <p:ext uri="{BB962C8B-B14F-4D97-AF65-F5344CB8AC3E}">
        <p14:creationId xmlns:p14="http://schemas.microsoft.com/office/powerpoint/2010/main" val="168770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999702" y="2123768"/>
            <a:ext cx="5511923" cy="4235495"/>
          </a:xfrm>
        </p:spPr>
        <p:txBody>
          <a:bodyPr/>
          <a:lstStyle/>
          <a:p>
            <a:pPr algn="just" rtl="1"/>
            <a:r>
              <a:rPr lang="fa-IR" sz="2400" b="0" i="0" dirty="0">
                <a:solidFill>
                  <a:srgbClr val="374151"/>
                </a:solidFill>
                <a:effectLst/>
                <a:highlight>
                  <a:srgbClr val="FFFFFF"/>
                </a:highlight>
                <a:latin typeface="IRANSans"/>
                <a:cs typeface="B Nazanin" panose="00000400000000000000" pitchFamily="2" charset="-78"/>
              </a:rPr>
              <a:t>امروزه شاهد این جریان هستیم که تکنولوژی با تاروپود زندگی ما درهم تنیده شده است. رد پای این فناوری نوین در هر چیزی به‌وضوح قابلِ‌مشاهده است، از پیشنهادات فیلم در نتفلیکس گرفته تا تبلیغاتی که در شبکه‌های اجتماعی می‌بینیم. دنیای بازارهای مالی نیز از این قاعده مستثنی نیست و اکنون شاهد ظهور ابزارهای معاملاتی که امکان ترید با هوش مصنوعی را فراهم می‌کنند، هستیم.</a:t>
            </a:r>
            <a:endParaRPr lang="en-US" sz="2400" b="0" dirty="0">
              <a:cs typeface="B Nazanin" panose="00000400000000000000" pitchFamily="2" charset="-78"/>
            </a:endParaRPr>
          </a:p>
        </p:txBody>
      </p:sp>
      <p:pic>
        <p:nvPicPr>
          <p:cNvPr id="4" name="Picture 3">
            <a:extLst>
              <a:ext uri="{FF2B5EF4-FFF2-40B4-BE49-F238E27FC236}">
                <a16:creationId xmlns:a16="http://schemas.microsoft.com/office/drawing/2014/main" id="{1C2B353C-8521-4D98-F376-6D52F14F89C8}"/>
              </a:ext>
            </a:extLst>
          </p:cNvPr>
          <p:cNvPicPr>
            <a:picLocks noChangeAspect="1"/>
          </p:cNvPicPr>
          <p:nvPr/>
        </p:nvPicPr>
        <p:blipFill>
          <a:blip r:embed="rId3"/>
          <a:stretch>
            <a:fillRect/>
          </a:stretch>
        </p:blipFill>
        <p:spPr>
          <a:xfrm>
            <a:off x="-1" y="324464"/>
            <a:ext cx="4788041" cy="6034799"/>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6253316" cy="992751"/>
          </a:xfrm>
        </p:spPr>
        <p:txBody>
          <a:bodyPr/>
          <a:lstStyle/>
          <a:p>
            <a:pPr algn="r" rtl="1"/>
            <a:r>
              <a:rPr lang="fa-IR" dirty="0">
                <a:cs typeface="B Nazanin" panose="00000400000000000000" pitchFamily="2" charset="-78"/>
              </a:rPr>
              <a:t>نوع کار هوش مصنوعی</a:t>
            </a:r>
            <a:endParaRPr lang="en-US" dirty="0">
              <a:cs typeface="B Nazanin" panose="00000400000000000000" pitchFamily="2" charset="-78"/>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610465"/>
            <a:ext cx="6253316" cy="3431519"/>
          </a:xfrm>
        </p:spPr>
        <p:txBody>
          <a:bodyPr>
            <a:normAutofit/>
          </a:bodyPr>
          <a:lstStyle/>
          <a:p>
            <a:pPr algn="r" rtl="1"/>
            <a:r>
              <a:rPr lang="fa-IR" i="0" dirty="0">
                <a:solidFill>
                  <a:srgbClr val="374151"/>
                </a:solidFill>
                <a:effectLst/>
                <a:highlight>
                  <a:srgbClr val="FFFFFF"/>
                </a:highlight>
                <a:latin typeface="IRANSans"/>
                <a:cs typeface="B Nazanin" panose="00000400000000000000" pitchFamily="2" charset="-78"/>
              </a:rPr>
              <a:t>هوش</a:t>
            </a:r>
            <a:r>
              <a:rPr lang="fa-IR" b="1" i="0" dirty="0">
                <a:solidFill>
                  <a:srgbClr val="374151"/>
                </a:solidFill>
                <a:effectLst/>
                <a:highlight>
                  <a:srgbClr val="FFFFFF"/>
                </a:highlight>
                <a:latin typeface="IRANSans"/>
                <a:cs typeface="B Nazanin" panose="00000400000000000000" pitchFamily="2" charset="-78"/>
              </a:rPr>
              <a:t> </a:t>
            </a:r>
            <a:r>
              <a:rPr lang="fa-IR" i="0" dirty="0">
                <a:solidFill>
                  <a:srgbClr val="374151"/>
                </a:solidFill>
                <a:effectLst/>
                <a:highlight>
                  <a:srgbClr val="FFFFFF"/>
                </a:highlight>
                <a:latin typeface="IRANSans"/>
                <a:cs typeface="B Nazanin" panose="00000400000000000000" pitchFamily="2" charset="-78"/>
              </a:rPr>
              <a:t>مصنوعی</a:t>
            </a:r>
            <a:r>
              <a:rPr lang="fa-IR" b="0" i="0" dirty="0">
                <a:solidFill>
                  <a:srgbClr val="374151"/>
                </a:solidFill>
                <a:effectLst/>
                <a:highlight>
                  <a:srgbClr val="FFFFFF"/>
                </a:highlight>
                <a:latin typeface="IRANSans"/>
                <a:cs typeface="B Nazanin" panose="00000400000000000000" pitchFamily="2" charset="-78"/>
              </a:rPr>
              <a:t> با تحلیل داده‌های بازار، پیش‌بینی روندها و اتخاذ تصمیمات معاملاتیِ خودکار، به معامله‌گران کمک می‌کند تا از فرصت‌های سودآور در بازار ارزهای دیجیتال استفاده کنند. ورود به دنیای ترید با هوش مصنوعی در ابتدا ممکن است چالش‌ برانگیز به‌نظر برسد. گاهی اصطلاحات تخصصی و پیچیدگی‌های فنی، بسیاری از افراد را از ورود به این حوزه منصرف می‌کند.</a:t>
            </a:r>
            <a:endParaRPr lang="en-US" dirty="0">
              <a:cs typeface="B Nazanin" panose="00000400000000000000" pitchFamily="2" charset="-78"/>
            </a:endParaRPr>
          </a:p>
        </p:txBody>
      </p:sp>
      <p:pic>
        <p:nvPicPr>
          <p:cNvPr id="8" name="Picture Placeholder 7">
            <a:extLst>
              <a:ext uri="{FF2B5EF4-FFF2-40B4-BE49-F238E27FC236}">
                <a16:creationId xmlns:a16="http://schemas.microsoft.com/office/drawing/2014/main" id="{ACB8EADA-DA8E-A0C8-5557-308CE1F7152E}"/>
              </a:ext>
            </a:extLst>
          </p:cNvPr>
          <p:cNvPicPr>
            <a:picLocks noGrp="1" noChangeAspect="1"/>
          </p:cNvPicPr>
          <p:nvPr>
            <p:ph type="pic" sz="quarter" idx="11"/>
          </p:nvPr>
        </p:nvPicPr>
        <p:blipFill rotWithShape="1">
          <a:blip r:embed="rId3"/>
          <a:srcRect l="17426" r="32672"/>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pPr algn="r" rtl="1" fontAlgn="ctr"/>
            <a:r>
              <a:rPr lang="fa-IR" b="0" i="0" dirty="0">
                <a:effectLst/>
                <a:highlight>
                  <a:srgbClr val="FFFFFF"/>
                </a:highlight>
                <a:latin typeface="IRANSans"/>
                <a:cs typeface="B Nazanin" panose="00000400000000000000" pitchFamily="2" charset="-78"/>
              </a:rPr>
              <a:t>ترید با هوش مصنوعی چگونه است؟</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6" y="2524255"/>
            <a:ext cx="7965460" cy="3497698"/>
          </a:xfrm>
        </p:spPr>
        <p:txBody>
          <a:bodyPr>
            <a:normAutofit/>
          </a:bodyPr>
          <a:lstStyle/>
          <a:p>
            <a:pPr algn="r" rtl="1">
              <a:buFont typeface="Arial" panose="020B0604020202020204" pitchFamily="34" charset="0"/>
              <a:buChar char="•"/>
            </a:pPr>
            <a:r>
              <a:rPr lang="fa-IR" sz="2000" b="1" i="0" dirty="0">
                <a:solidFill>
                  <a:srgbClr val="374151"/>
                </a:solidFill>
                <a:effectLst/>
                <a:highlight>
                  <a:srgbClr val="FFFFFF"/>
                </a:highlight>
                <a:latin typeface="IRANSans"/>
                <a:cs typeface="B Nazanin" panose="00000400000000000000" pitchFamily="2" charset="-78"/>
              </a:rPr>
              <a:t>نظارت بر بازار در لحظه :</a:t>
            </a:r>
            <a:r>
              <a:rPr lang="fa-IR" sz="2000" b="0" i="0" dirty="0">
                <a:solidFill>
                  <a:srgbClr val="374151"/>
                </a:solidFill>
                <a:effectLst/>
                <a:highlight>
                  <a:srgbClr val="FFFFFF"/>
                </a:highlight>
                <a:latin typeface="IRANSans"/>
                <a:cs typeface="B Nazanin" panose="00000400000000000000" pitchFamily="2" charset="-78"/>
              </a:rPr>
              <a:t> هوش مصنوعی توانایی پردازش و تجزیه‌وتحلیل حجم عظیمی از داده‌ها را درهر زمانی دارد. این ابزار می‌تواند به‌طور مداوم شرایط بازار را رصد کند</a:t>
            </a:r>
          </a:p>
          <a:p>
            <a:pPr algn="r" rtl="1">
              <a:buFont typeface="Arial" panose="020B0604020202020204" pitchFamily="34" charset="0"/>
              <a:buChar char="•"/>
            </a:pPr>
            <a:r>
              <a:rPr lang="fa-IR" sz="2000" b="1" i="0" dirty="0">
                <a:solidFill>
                  <a:srgbClr val="374151"/>
                </a:solidFill>
                <a:effectLst/>
                <a:highlight>
                  <a:srgbClr val="FFFFFF"/>
                </a:highlight>
                <a:latin typeface="IRANSans"/>
                <a:cs typeface="B Nazanin" panose="00000400000000000000" pitchFamily="2" charset="-78"/>
              </a:rPr>
              <a:t>تجزیه</a:t>
            </a:r>
            <a:r>
              <a:rPr lang="fa-IR" sz="2000" b="0" i="0" dirty="0">
                <a:solidFill>
                  <a:srgbClr val="374151"/>
                </a:solidFill>
                <a:effectLst/>
                <a:highlight>
                  <a:srgbClr val="FFFFFF"/>
                </a:highlight>
                <a:latin typeface="IRANSans"/>
                <a:cs typeface="B Nazanin" panose="00000400000000000000" pitchFamily="2" charset="-78"/>
              </a:rPr>
              <a:t>‌و</a:t>
            </a:r>
            <a:r>
              <a:rPr lang="fa-IR" sz="2000" b="1" i="0" dirty="0">
                <a:solidFill>
                  <a:srgbClr val="374151"/>
                </a:solidFill>
                <a:effectLst/>
                <a:highlight>
                  <a:srgbClr val="FFFFFF"/>
                </a:highlight>
                <a:latin typeface="IRANSans"/>
                <a:cs typeface="B Nazanin" panose="00000400000000000000" pitchFamily="2" charset="-78"/>
              </a:rPr>
              <a:t>تحلیل داده</a:t>
            </a:r>
            <a:r>
              <a:rPr lang="fa-IR" sz="2000" b="0" i="0" dirty="0">
                <a:solidFill>
                  <a:srgbClr val="374151"/>
                </a:solidFill>
                <a:effectLst/>
                <a:highlight>
                  <a:srgbClr val="FFFFFF"/>
                </a:highlight>
                <a:latin typeface="IRANSans"/>
                <a:cs typeface="B Nazanin" panose="00000400000000000000" pitchFamily="2" charset="-78"/>
              </a:rPr>
              <a:t>‌</a:t>
            </a:r>
            <a:r>
              <a:rPr lang="fa-IR" sz="2000" b="1" i="0" dirty="0">
                <a:solidFill>
                  <a:srgbClr val="374151"/>
                </a:solidFill>
                <a:effectLst/>
                <a:highlight>
                  <a:srgbClr val="FFFFFF"/>
                </a:highlight>
                <a:latin typeface="IRANSans"/>
                <a:cs typeface="B Nazanin" panose="00000400000000000000" pitchFamily="2" charset="-78"/>
              </a:rPr>
              <a:t>های تاریخی :</a:t>
            </a:r>
            <a:r>
              <a:rPr lang="fa-IR" sz="2000" b="0" i="0" dirty="0">
                <a:solidFill>
                  <a:srgbClr val="374151"/>
                </a:solidFill>
                <a:effectLst/>
                <a:highlight>
                  <a:srgbClr val="FFFFFF"/>
                </a:highlight>
                <a:latin typeface="IRANSans"/>
                <a:cs typeface="B Nazanin" panose="00000400000000000000" pitchFamily="2" charset="-78"/>
              </a:rPr>
              <a:t> سیستم‌های معاملاتی مبتنی بر هوش مصنوعی می‌توانند از الگوریتم‌های یادگیری ماشینی برای یادگیری و تطبیق با تجربیات معاملاتی گذشته استفاده کنند.</a:t>
            </a:r>
            <a:endParaRPr lang="fa-IR" sz="2000" dirty="0">
              <a:solidFill>
                <a:srgbClr val="374151"/>
              </a:solidFill>
              <a:highlight>
                <a:srgbClr val="FFFFFF"/>
              </a:highlight>
              <a:latin typeface="IRANSans"/>
              <a:cs typeface="B Nazanin" panose="00000400000000000000" pitchFamily="2" charset="-78"/>
            </a:endParaRPr>
          </a:p>
          <a:p>
            <a:pPr algn="r" rtl="1">
              <a:buFont typeface="Arial" panose="020B0604020202020204" pitchFamily="34" charset="0"/>
              <a:buChar char="•"/>
            </a:pPr>
            <a:r>
              <a:rPr lang="fa-IR" sz="2000" b="1" i="0" dirty="0">
                <a:solidFill>
                  <a:srgbClr val="374151"/>
                </a:solidFill>
                <a:effectLst/>
                <a:highlight>
                  <a:srgbClr val="FFFFFF"/>
                </a:highlight>
                <a:latin typeface="IRANSans"/>
                <a:cs typeface="B Nazanin" panose="00000400000000000000" pitchFamily="2" charset="-78"/>
              </a:rPr>
              <a:t>حذف احساسات انسانی :</a:t>
            </a:r>
            <a:r>
              <a:rPr lang="fa-IR" sz="2000" b="0" i="0" dirty="0">
                <a:solidFill>
                  <a:srgbClr val="374151"/>
                </a:solidFill>
                <a:effectLst/>
                <a:highlight>
                  <a:srgbClr val="FFFFFF"/>
                </a:highlight>
                <a:latin typeface="IRANSans"/>
                <a:cs typeface="B Nazanin" panose="00000400000000000000" pitchFamily="2" charset="-78"/>
              </a:rPr>
              <a:t> در ترید با هوش مصنوعی خبری از احساسات انسانی نیست!احساساتی مانند </a:t>
            </a:r>
            <a:r>
              <a:rPr lang="fa-IR" sz="2000" i="0" u="none" strike="noStrike" dirty="0">
                <a:effectLst/>
                <a:highlight>
                  <a:srgbClr val="FFFFFF"/>
                </a:highlight>
                <a:latin typeface="inherit"/>
                <a:cs typeface="B Nazanin" panose="00000400000000000000" pitchFamily="2" charset="-78"/>
              </a:rPr>
              <a:t>ترس و</a:t>
            </a:r>
            <a:r>
              <a:rPr lang="fa-IR" sz="2000" b="1" i="0" u="none" strike="noStrike" dirty="0">
                <a:effectLst/>
                <a:highlight>
                  <a:srgbClr val="FFFFFF"/>
                </a:highlight>
                <a:latin typeface="inherit"/>
                <a:cs typeface="B Nazanin" panose="00000400000000000000" pitchFamily="2" charset="-78"/>
              </a:rPr>
              <a:t> </a:t>
            </a:r>
            <a:r>
              <a:rPr lang="fa-IR" sz="2000" i="0" u="none" strike="noStrike" dirty="0">
                <a:effectLst/>
                <a:highlight>
                  <a:srgbClr val="FFFFFF"/>
                </a:highlight>
                <a:latin typeface="inherit"/>
                <a:cs typeface="B Nazanin" panose="00000400000000000000" pitchFamily="2" charset="-78"/>
              </a:rPr>
              <a:t>طمع</a:t>
            </a:r>
            <a:r>
              <a:rPr lang="fa-IR" sz="2000" b="0" i="0" dirty="0">
                <a:solidFill>
                  <a:srgbClr val="374151"/>
                </a:solidFill>
                <a:effectLst/>
                <a:highlight>
                  <a:srgbClr val="FFFFFF"/>
                </a:highlight>
                <a:latin typeface="IRANSans"/>
                <a:cs typeface="B Nazanin" panose="00000400000000000000" pitchFamily="2" charset="-78"/>
              </a:rPr>
              <a:t> در بازارهای مالی می‌تواند دیدگاه معامله‌گران را تحت‌الشعاع قرار داده و منجر به تصمیمات غیرمنطقی شود.</a:t>
            </a:r>
          </a:p>
          <a:p>
            <a:pPr algn="r" rtl="1">
              <a:buFont typeface="Arial" panose="020B0604020202020204" pitchFamily="34" charset="0"/>
              <a:buChar char="•"/>
            </a:pPr>
            <a:r>
              <a:rPr lang="fa-IR" sz="2000" b="1" i="0" dirty="0">
                <a:solidFill>
                  <a:srgbClr val="374151"/>
                </a:solidFill>
                <a:effectLst/>
                <a:highlight>
                  <a:srgbClr val="FFFFFF"/>
                </a:highlight>
                <a:latin typeface="IRANSans"/>
                <a:cs typeface="B Nazanin" panose="00000400000000000000" pitchFamily="2" charset="-78"/>
              </a:rPr>
              <a:t>معاملات خودکار :</a:t>
            </a:r>
            <a:r>
              <a:rPr lang="fa-IR" sz="2000" b="0" i="0" dirty="0">
                <a:solidFill>
                  <a:srgbClr val="374151"/>
                </a:solidFill>
                <a:effectLst/>
                <a:highlight>
                  <a:srgbClr val="FFFFFF"/>
                </a:highlight>
                <a:latin typeface="IRANSans"/>
                <a:cs typeface="B Nazanin" panose="00000400000000000000" pitchFamily="2" charset="-78"/>
              </a:rPr>
              <a:t> هوش مصنوعی می‌تواند فرآیندهای معاملاتی را کاملا خودکار کند.</a:t>
            </a:r>
            <a:endParaRPr lang="en-US" sz="2000" dirty="0">
              <a:cs typeface="B Nazanin" panose="00000400000000000000" pitchFamily="2" charset="-78"/>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816016"/>
            <a:ext cx="7043617" cy="1169732"/>
          </a:xfrm>
        </p:spPr>
        <p:txBody>
          <a:bodyPr/>
          <a:lstStyle/>
          <a:p>
            <a:pPr algn="just" rtl="1" fontAlgn="ctr"/>
            <a:r>
              <a:rPr lang="fa-IR" sz="2800" b="0" i="0" dirty="0">
                <a:effectLst/>
                <a:highlight>
                  <a:srgbClr val="FFFFFF"/>
                </a:highlight>
                <a:latin typeface="IRANSans"/>
                <a:cs typeface="B Nazanin" panose="00000400000000000000" pitchFamily="2" charset="-78"/>
              </a:rPr>
              <a:t>آیا ترید با هوش مصنوعی قانونی و قابل اعتماد است؟</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542466" y="2138516"/>
            <a:ext cx="7883561" cy="3903468"/>
          </a:xfrm>
        </p:spPr>
        <p:txBody>
          <a:bodyPr>
            <a:normAutofit/>
          </a:bodyPr>
          <a:lstStyle/>
          <a:p>
            <a:pPr algn="r" rtl="1" fontAlgn="ctr"/>
            <a:r>
              <a:rPr lang="fa-IR" sz="2000" i="0" dirty="0">
                <a:solidFill>
                  <a:srgbClr val="374151"/>
                </a:solidFill>
                <a:effectLst/>
                <a:highlight>
                  <a:srgbClr val="FFFFFF"/>
                </a:highlight>
                <a:latin typeface="IRANSans"/>
                <a:cs typeface="B Nazanin" panose="00000400000000000000" pitchFamily="2" charset="-78"/>
              </a:rPr>
              <a:t>استفاده از تکنولوژی هوش مصنوعی در ترید نه‌تنها قانونی است، بلکه به‌عنوان یک قسمت اساسی و جذاب از دنیای معاملات شناخته می‌شود. تمامی اطلاعات و امکانات در این ابزار به‌‎گونه‌ای طراحی‌شده‌ که حتی تازه‌واردان این عرصه نیز به‌راحتی می‌توانند از آنها استفاده کنند.</a:t>
            </a:r>
          </a:p>
          <a:p>
            <a:pPr algn="r" rtl="1" fontAlgn="ctr"/>
            <a:r>
              <a:rPr lang="fa-IR" sz="2000" i="0" dirty="0">
                <a:solidFill>
                  <a:srgbClr val="374151"/>
                </a:solidFill>
                <a:effectLst/>
                <a:highlight>
                  <a:srgbClr val="FFFFFF"/>
                </a:highlight>
                <a:latin typeface="IRANSans"/>
                <a:cs typeface="B Nazanin" panose="00000400000000000000" pitchFamily="2" charset="-78"/>
              </a:rPr>
              <a:t>از جمله استراتژی‌های معاملاتی که به هوش مصنوعی نیاز دارند، </a:t>
            </a:r>
            <a:r>
              <a:rPr lang="fa-IR" sz="2000" i="0" u="none" strike="noStrike" dirty="0">
                <a:solidFill>
                  <a:srgbClr val="374151"/>
                </a:solidFill>
                <a:effectLst/>
                <a:highlight>
                  <a:srgbClr val="FFFFFF"/>
                </a:highlight>
                <a:latin typeface="inherit"/>
                <a:cs typeface="B Nazanin" panose="00000400000000000000" pitchFamily="2" charset="-78"/>
                <a:hlinkClick r:id="rId3" tooltip="آربیتراژ (arbitrage) در ارزهای دیجیتال چیست؟"/>
              </a:rPr>
              <a:t>آربیتراژ</a:t>
            </a:r>
            <a:r>
              <a:rPr lang="fa-IR" sz="2000" i="0" dirty="0">
                <a:solidFill>
                  <a:srgbClr val="374151"/>
                </a:solidFill>
                <a:effectLst/>
                <a:highlight>
                  <a:srgbClr val="FFFFFF"/>
                </a:highlight>
                <a:latin typeface="IRANSans"/>
                <a:cs typeface="B Nazanin" panose="00000400000000000000" pitchFamily="2" charset="-78"/>
              </a:rPr>
              <a:t> است. در این استراتژی، شما یک دارایی را با قیمت مناسبی در یک صرافی می‌خرید و با قیمت بالاتر آن را در یک پلتفرم دیگر می‌فروشید. این اقدام نیاز به دقت و سرعت بالا در پردازش اطلاعات دارد، چیزی که چشم و ذهن انسان، قدرت پردازش آن را حتی با چند مانیتور نیز ندارد. اما تنها با یک ربات معاملاتی مبتنی بر هوش مصنوعی، می‌توانید به‌صورتی خودکار در بازار حضور پیدا کنید و به بهترین نحو از فرصت‌ها بهره‌ ببرید.</a:t>
            </a:r>
          </a:p>
          <a:p>
            <a:pPr algn="r" rtl="1" fontAlgn="ctr"/>
            <a:r>
              <a:rPr lang="fa-IR" sz="2000" i="0" dirty="0">
                <a:solidFill>
                  <a:srgbClr val="374151"/>
                </a:solidFill>
                <a:effectLst/>
                <a:highlight>
                  <a:srgbClr val="FFFFFF"/>
                </a:highlight>
                <a:latin typeface="IRANSans"/>
                <a:cs typeface="B Nazanin" panose="00000400000000000000" pitchFamily="2" charset="-78"/>
              </a:rPr>
              <a:t>یا به </a:t>
            </a:r>
            <a:r>
              <a:rPr lang="fa-IR" sz="2000" i="0" u="none" strike="noStrike" dirty="0">
                <a:solidFill>
                  <a:srgbClr val="374151"/>
                </a:solidFill>
                <a:effectLst/>
                <a:highlight>
                  <a:srgbClr val="FFFFFF"/>
                </a:highlight>
                <a:latin typeface="inherit"/>
                <a:cs typeface="B Nazanin" panose="00000400000000000000" pitchFamily="2" charset="-78"/>
                <a:hlinkClick r:id="rId4" tooltip="نوسان ‌گیری ارز دیجیتال چیست و چگونه انجام می‌شود؟"/>
              </a:rPr>
              <a:t>اسکالپینگ</a:t>
            </a:r>
            <a:r>
              <a:rPr lang="fa-IR" sz="2000" i="0" dirty="0">
                <a:solidFill>
                  <a:srgbClr val="374151"/>
                </a:solidFill>
                <a:effectLst/>
                <a:highlight>
                  <a:srgbClr val="FFFFFF"/>
                </a:highlight>
                <a:latin typeface="IRANSans"/>
                <a:cs typeface="B Nazanin" panose="00000400000000000000" pitchFamily="2" charset="-78"/>
              </a:rPr>
              <a:t> فکر کنید، یک استراتژی معاملاتی که به تیزهوشی و درک عمیق بازار نیاز دارد. معامله‌گران اسکالپر با خریدوفروش متوالی دارایی‌ها در روز، به‌دنبال کسب سودهای کوچک و پایدار هستند.</a:t>
            </a:r>
          </a:p>
        </p:txBody>
      </p:sp>
    </p:spTree>
    <p:extLst>
      <p:ext uri="{BB962C8B-B14F-4D97-AF65-F5344CB8AC3E}">
        <p14:creationId xmlns:p14="http://schemas.microsoft.com/office/powerpoint/2010/main" val="11317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p:txBody>
          <a:bodyPr/>
          <a:lstStyle/>
          <a:p>
            <a:pPr algn="ctr" rtl="1"/>
            <a:r>
              <a:rPr lang="fa-IR" sz="4000" dirty="0">
                <a:cs typeface="B Nazanin" panose="00000400000000000000" pitchFamily="2" charset="-78"/>
              </a:rPr>
              <a:t>مزایا و معایت استفاده از رباط هوش مصنوعی</a:t>
            </a:r>
            <a:endParaRPr lang="en-US" sz="4000" dirty="0">
              <a:cs typeface="B Nazanin" panose="00000400000000000000" pitchFamily="2" charset="-78"/>
            </a:endParaRP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p:txBody>
          <a:bodyPr>
            <a:normAutofit/>
          </a:bodyPr>
          <a:lstStyle/>
          <a:p>
            <a:pPr algn="ctr" rtl="1"/>
            <a:r>
              <a:rPr lang="fa-IR" b="1" i="0" dirty="0">
                <a:solidFill>
                  <a:srgbClr val="374151"/>
                </a:solidFill>
                <a:effectLst/>
                <a:highlight>
                  <a:srgbClr val="FFFFFF"/>
                </a:highlight>
                <a:latin typeface="IRANSans"/>
                <a:cs typeface="B Nazanin" panose="00000400000000000000" pitchFamily="2" charset="-78"/>
              </a:rPr>
              <a:t>معایب</a:t>
            </a:r>
          </a:p>
          <a:p>
            <a:pPr marL="285750" indent="-285750" algn="just" rtl="1">
              <a:buFont typeface="Arial" panose="020B0604020202020204" pitchFamily="34" charset="0"/>
              <a:buChar char="•"/>
            </a:pPr>
            <a:r>
              <a:rPr lang="fa-IR" b="0" i="0" dirty="0">
                <a:solidFill>
                  <a:srgbClr val="374151"/>
                </a:solidFill>
                <a:effectLst/>
                <a:highlight>
                  <a:srgbClr val="F0F0F0"/>
                </a:highlight>
                <a:latin typeface="IRANSans"/>
                <a:cs typeface="B Nazanin" panose="00000400000000000000" pitchFamily="2" charset="-78"/>
              </a:rPr>
              <a:t>برخی از ربات‌های معاملاتی ممکن است از استراتژی‌های خاصی پشتیبانی نکنند.</a:t>
            </a:r>
            <a:endParaRPr lang="fa-IR" b="1" dirty="0">
              <a:solidFill>
                <a:srgbClr val="374151"/>
              </a:solidFill>
              <a:highlight>
                <a:srgbClr val="FFFFFF"/>
              </a:highlight>
              <a:latin typeface="IRANSans"/>
              <a:cs typeface="B Nazanin" panose="00000400000000000000" pitchFamily="2" charset="-78"/>
            </a:endParaRPr>
          </a:p>
          <a:p>
            <a:pPr marL="285750" indent="-285750" algn="just" rtl="1">
              <a:buFont typeface="Arial" panose="020B0604020202020204" pitchFamily="34" charset="0"/>
              <a:buChar char="•"/>
            </a:pPr>
            <a:r>
              <a:rPr lang="fa-IR" b="0" i="0" dirty="0">
                <a:solidFill>
                  <a:srgbClr val="374151"/>
                </a:solidFill>
                <a:effectLst/>
                <a:highlight>
                  <a:srgbClr val="FFFFFF"/>
                </a:highlight>
                <a:latin typeface="IRANSans"/>
                <a:cs typeface="B Nazanin" panose="00000400000000000000" pitchFamily="2" charset="-78"/>
              </a:rPr>
              <a:t>استفاده برای مبتدی‌ها می‌تواند سخت باشد.</a:t>
            </a:r>
            <a:endParaRPr lang="fa-IR" b="1" i="0" dirty="0">
              <a:solidFill>
                <a:srgbClr val="374151"/>
              </a:solidFill>
              <a:effectLst/>
              <a:highlight>
                <a:srgbClr val="FFFFFF"/>
              </a:highlight>
              <a:latin typeface="IRANSans"/>
              <a:cs typeface="B Nazanin" panose="00000400000000000000" pitchFamily="2" charset="-78"/>
            </a:endParaRPr>
          </a:p>
          <a:p>
            <a:pPr marL="285750" indent="-285750" algn="just" rtl="1">
              <a:buFont typeface="Arial" panose="020B0604020202020204" pitchFamily="34" charset="0"/>
              <a:buChar char="•"/>
            </a:pPr>
            <a:r>
              <a:rPr lang="fa-IR" b="0" i="0" dirty="0">
                <a:solidFill>
                  <a:srgbClr val="374151"/>
                </a:solidFill>
                <a:effectLst/>
                <a:highlight>
                  <a:srgbClr val="F0F0F0"/>
                </a:highlight>
                <a:latin typeface="IRANSans"/>
                <a:cs typeface="B Nazanin" panose="00000400000000000000" pitchFamily="2" charset="-78"/>
              </a:rPr>
              <a:t>به درک مناسب زبان‌های برنامه‌نویسی نیاز دارید.</a:t>
            </a:r>
            <a:endParaRPr lang="fa-IR" b="1" dirty="0">
              <a:solidFill>
                <a:srgbClr val="374151"/>
              </a:solidFill>
              <a:highlight>
                <a:srgbClr val="FFFFFF"/>
              </a:highlight>
              <a:latin typeface="IRANSans"/>
              <a:cs typeface="B Nazanin" panose="00000400000000000000" pitchFamily="2" charset="-78"/>
            </a:endParaRPr>
          </a:p>
          <a:p>
            <a:pPr marL="285750" indent="-285750" algn="just" rtl="1">
              <a:buFont typeface="Arial" panose="020B0604020202020204" pitchFamily="34" charset="0"/>
              <a:buChar char="•"/>
            </a:pPr>
            <a:r>
              <a:rPr lang="fa-IR" b="0" i="0" dirty="0">
                <a:solidFill>
                  <a:srgbClr val="374151"/>
                </a:solidFill>
                <a:effectLst/>
                <a:highlight>
                  <a:srgbClr val="FFFFFF"/>
                </a:highlight>
                <a:latin typeface="IRANSans"/>
                <a:cs typeface="B Nazanin" panose="00000400000000000000" pitchFamily="2" charset="-78"/>
              </a:rPr>
              <a:t>برخی از ربات‌ها ممکن است بدافزار باشند.</a:t>
            </a:r>
            <a:endParaRPr lang="en-US" dirty="0">
              <a:cs typeface="B Nazanin" panose="00000400000000000000" pitchFamily="2" charset="-78"/>
            </a:endParaRP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p:txBody>
          <a:bodyPr>
            <a:normAutofit/>
          </a:bodyPr>
          <a:lstStyle/>
          <a:p>
            <a:pPr algn="ctr" rtl="1"/>
            <a:r>
              <a:rPr lang="fa-IR" sz="2000" b="1" i="0" dirty="0">
                <a:solidFill>
                  <a:srgbClr val="374151"/>
                </a:solidFill>
                <a:effectLst/>
                <a:highlight>
                  <a:srgbClr val="FFFFFF"/>
                </a:highlight>
                <a:latin typeface="IRANSans"/>
                <a:cs typeface="B Nazanin" panose="00000400000000000000" pitchFamily="2" charset="-78"/>
              </a:rPr>
              <a:t>مزایا</a:t>
            </a:r>
          </a:p>
          <a:p>
            <a:pPr marL="285750" indent="-285750" algn="r" rtl="1">
              <a:buFont typeface="Arial" panose="020B0604020202020204" pitchFamily="34" charset="0"/>
              <a:buChar char="•"/>
            </a:pPr>
            <a:r>
              <a:rPr lang="fa-IR" sz="2000" b="0" i="0" dirty="0">
                <a:solidFill>
                  <a:srgbClr val="374151"/>
                </a:solidFill>
                <a:effectLst/>
                <a:highlight>
                  <a:srgbClr val="F0F0F0"/>
                </a:highlight>
                <a:latin typeface="IRANSans"/>
                <a:cs typeface="B Nazanin" panose="00000400000000000000" pitchFamily="2" charset="-78"/>
              </a:rPr>
              <a:t>استراتژی‌های معاملاتی را تقویت می‌کند.</a:t>
            </a:r>
            <a:endParaRPr lang="fa-IR" sz="2000" b="1" dirty="0">
              <a:solidFill>
                <a:srgbClr val="374151"/>
              </a:solidFill>
              <a:highlight>
                <a:srgbClr val="FFFFFF"/>
              </a:highlight>
              <a:latin typeface="IRANSans"/>
              <a:cs typeface="B Nazanin" panose="00000400000000000000" pitchFamily="2" charset="-78"/>
            </a:endParaRPr>
          </a:p>
          <a:p>
            <a:pPr marL="285750" indent="-285750" algn="r" rtl="1">
              <a:buFont typeface="Arial" panose="020B0604020202020204" pitchFamily="34" charset="0"/>
              <a:buChar char="•"/>
            </a:pPr>
            <a:r>
              <a:rPr lang="fa-IR" sz="2000" b="0" i="0" dirty="0">
                <a:solidFill>
                  <a:srgbClr val="374151"/>
                </a:solidFill>
                <a:effectLst/>
                <a:highlight>
                  <a:srgbClr val="FFFFFF"/>
                </a:highlight>
                <a:latin typeface="IRANSans"/>
                <a:cs typeface="B Nazanin" panose="00000400000000000000" pitchFamily="2" charset="-78"/>
              </a:rPr>
              <a:t>مناسب برای معامله‌گران حرفه‌ای است.</a:t>
            </a:r>
            <a:endParaRPr lang="fa-IR" sz="2000" b="1" i="0" dirty="0">
              <a:solidFill>
                <a:srgbClr val="374151"/>
              </a:solidFill>
              <a:effectLst/>
              <a:highlight>
                <a:srgbClr val="FFFFFF"/>
              </a:highlight>
              <a:latin typeface="IRANSans"/>
              <a:cs typeface="B Nazanin" panose="00000400000000000000" pitchFamily="2" charset="-78"/>
            </a:endParaRPr>
          </a:p>
          <a:p>
            <a:pPr marL="285750" indent="-285750" algn="r" rtl="1">
              <a:buFont typeface="Arial" panose="020B0604020202020204" pitchFamily="34" charset="0"/>
              <a:buChar char="•"/>
            </a:pPr>
            <a:r>
              <a:rPr lang="fa-IR" sz="2000" b="0" i="0" dirty="0">
                <a:solidFill>
                  <a:srgbClr val="374151"/>
                </a:solidFill>
                <a:effectLst/>
                <a:highlight>
                  <a:srgbClr val="F0F0F0"/>
                </a:highlight>
                <a:latin typeface="IRANSans"/>
                <a:cs typeface="B Nazanin" panose="00000400000000000000" pitchFamily="2" charset="-78"/>
              </a:rPr>
              <a:t>می‌تواند به‌صورت سفارشی شخصی‌سازی شود.</a:t>
            </a:r>
            <a:endParaRPr lang="fa-IR" sz="2000" b="1" dirty="0">
              <a:solidFill>
                <a:srgbClr val="374151"/>
              </a:solidFill>
              <a:highlight>
                <a:srgbClr val="FFFFFF"/>
              </a:highlight>
              <a:latin typeface="IRANSans"/>
              <a:cs typeface="B Nazanin" panose="00000400000000000000" pitchFamily="2" charset="-78"/>
            </a:endParaRPr>
          </a:p>
          <a:p>
            <a:pPr marL="285750" indent="-285750" algn="r" rtl="1">
              <a:buFont typeface="Arial" panose="020B0604020202020204" pitchFamily="34" charset="0"/>
              <a:buChar char="•"/>
            </a:pPr>
            <a:r>
              <a:rPr lang="fa-IR" sz="2000" b="0" i="0" dirty="0">
                <a:solidFill>
                  <a:srgbClr val="374151"/>
                </a:solidFill>
                <a:effectLst/>
                <a:highlight>
                  <a:srgbClr val="FFFFFF"/>
                </a:highlight>
                <a:latin typeface="IRANSans"/>
                <a:cs typeface="B Nazanin" panose="00000400000000000000" pitchFamily="2" charset="-78"/>
              </a:rPr>
              <a:t>طیف وسیعی از ابزارها را دارد.</a:t>
            </a:r>
            <a:endParaRPr lang="en-US" sz="2000" dirty="0">
              <a:cs typeface="B Nazanin" panose="00000400000000000000" pitchFamily="2" charset="-78"/>
            </a:endParaRPr>
          </a:p>
        </p:txBody>
      </p:sp>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p:txBody>
          <a:bodyPr>
            <a:normAutofit/>
          </a:bodyPr>
          <a:lstStyle/>
          <a:p>
            <a:pPr algn="r" rtl="1" fontAlgn="ctr"/>
            <a:r>
              <a:rPr lang="fa-IR" sz="2800" b="1" i="0" dirty="0">
                <a:effectLst/>
                <a:highlight>
                  <a:srgbClr val="FFFFFF"/>
                </a:highlight>
                <a:latin typeface="inherit"/>
                <a:cs typeface="B Nazanin" panose="00000400000000000000" pitchFamily="2" charset="-78"/>
              </a:rPr>
              <a:t>چگونه بهترین هوش مصنوعی برای ترید را انتخاب کنیم؟</a:t>
            </a:r>
            <a:endParaRPr lang="fa-IR" sz="2800" b="0" i="0" dirty="0">
              <a:effectLst/>
              <a:highlight>
                <a:srgbClr val="FFFFFF"/>
              </a:highlight>
              <a:latin typeface="IRANSans"/>
              <a:cs typeface="B Nazanin" panose="00000400000000000000" pitchFamily="2" charset="-78"/>
            </a:endParaRP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2802194"/>
            <a:ext cx="7631709" cy="3645026"/>
          </a:xfrm>
        </p:spPr>
        <p:txBody>
          <a:bodyPr>
            <a:normAutofit/>
          </a:bodyPr>
          <a:lstStyle/>
          <a:p>
            <a:pPr marL="342900" indent="-342900" algn="r" rtl="1">
              <a:buFont typeface="Wingdings" panose="05000000000000000000" pitchFamily="2" charset="2"/>
              <a:buChar char="v"/>
            </a:pPr>
            <a:r>
              <a:rPr lang="fa-IR" sz="2400" b="1" i="0" dirty="0">
                <a:solidFill>
                  <a:srgbClr val="374151"/>
                </a:solidFill>
                <a:effectLst/>
                <a:highlight>
                  <a:srgbClr val="FFFFFF"/>
                </a:highlight>
                <a:latin typeface="IRANSans"/>
                <a:cs typeface="B Nazanin" panose="00000400000000000000" pitchFamily="2" charset="-78"/>
              </a:rPr>
              <a:t>   قابلیت اعتماد</a:t>
            </a:r>
          </a:p>
          <a:p>
            <a:pPr algn="r" rtl="1">
              <a:buFont typeface="Wingdings" panose="05000000000000000000" pitchFamily="2" charset="2"/>
              <a:buChar char="v"/>
            </a:pPr>
            <a:r>
              <a:rPr lang="fa-IR" sz="2400" b="1" i="0" dirty="0">
                <a:solidFill>
                  <a:srgbClr val="374151"/>
                </a:solidFill>
                <a:effectLst/>
                <a:highlight>
                  <a:srgbClr val="FFFFFF"/>
                </a:highlight>
                <a:latin typeface="IRANSans"/>
                <a:cs typeface="B Nazanin" panose="00000400000000000000" pitchFamily="2" charset="-78"/>
              </a:rPr>
              <a:t>سهولت استفاده</a:t>
            </a:r>
            <a:endParaRPr lang="fa-IR" sz="2400" b="1" dirty="0">
              <a:solidFill>
                <a:srgbClr val="374151"/>
              </a:solidFill>
              <a:highlight>
                <a:srgbClr val="FFFFFF"/>
              </a:highlight>
              <a:latin typeface="IRANSans"/>
              <a:cs typeface="B Nazanin" panose="00000400000000000000" pitchFamily="2" charset="-78"/>
            </a:endParaRPr>
          </a:p>
          <a:p>
            <a:pPr algn="r" rtl="1">
              <a:buFont typeface="Wingdings" panose="05000000000000000000" pitchFamily="2" charset="2"/>
              <a:buChar char="v"/>
            </a:pPr>
            <a:r>
              <a:rPr lang="fa-IR" sz="2400" b="1" i="0" dirty="0">
                <a:solidFill>
                  <a:srgbClr val="374151"/>
                </a:solidFill>
                <a:effectLst/>
                <a:highlight>
                  <a:srgbClr val="FFFFFF"/>
                </a:highlight>
                <a:latin typeface="IRANSans"/>
                <a:cs typeface="B Nazanin" panose="00000400000000000000" pitchFamily="2" charset="-78"/>
              </a:rPr>
              <a:t>ابزارها و ویژگی‌ها</a:t>
            </a:r>
          </a:p>
          <a:p>
            <a:pPr algn="r" rtl="1">
              <a:buFont typeface="Wingdings" panose="05000000000000000000" pitchFamily="2" charset="2"/>
              <a:buChar char="v"/>
            </a:pPr>
            <a:r>
              <a:rPr lang="fa-IR" sz="2400" b="1" i="0" dirty="0">
                <a:solidFill>
                  <a:srgbClr val="374151"/>
                </a:solidFill>
                <a:effectLst/>
                <a:highlight>
                  <a:srgbClr val="FFFFFF"/>
                </a:highlight>
                <a:latin typeface="IRANSans"/>
                <a:cs typeface="B Nazanin" panose="00000400000000000000" pitchFamily="2" charset="-78"/>
              </a:rPr>
              <a:t>هزینه‌ها</a:t>
            </a:r>
            <a:endParaRPr lang="en-US" sz="24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12" name="Picture Placeholder 11">
            <a:extLst>
              <a:ext uri="{FF2B5EF4-FFF2-40B4-BE49-F238E27FC236}">
                <a16:creationId xmlns:a16="http://schemas.microsoft.com/office/drawing/2014/main" id="{C09F038A-992D-DDE4-0749-409BF4165394}"/>
              </a:ext>
            </a:extLst>
          </p:cNvPr>
          <p:cNvPicPr>
            <a:picLocks noGrp="1" noChangeAspect="1"/>
          </p:cNvPicPr>
          <p:nvPr>
            <p:ph type="pic" sz="quarter" idx="14"/>
          </p:nvPr>
        </p:nvPicPr>
        <p:blipFill rotWithShape="1">
          <a:blip r:embed="rId3"/>
          <a:srcRect l="17715" t="623" r="27947" b="-623"/>
          <a:stretch/>
        </p:blipFill>
        <p:spPr>
          <a:xfrm>
            <a:off x="8989454" y="965393"/>
            <a:ext cx="3202545" cy="5892607"/>
          </a:xfrm>
        </p:spPr>
      </p:pic>
    </p:spTree>
    <p:extLst>
      <p:ext uri="{BB962C8B-B14F-4D97-AF65-F5344CB8AC3E}">
        <p14:creationId xmlns:p14="http://schemas.microsoft.com/office/powerpoint/2010/main" val="19416196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116</TotalTime>
  <Words>926</Words>
  <Application>Microsoft Office PowerPoint</Application>
  <PresentationFormat>Widescreen</PresentationFormat>
  <Paragraphs>76</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B n</vt:lpstr>
      <vt:lpstr>B Nazanin</vt:lpstr>
      <vt:lpstr>Calibri</vt:lpstr>
      <vt:lpstr>Garamond</vt:lpstr>
      <vt:lpstr>Helvetica Neue</vt:lpstr>
      <vt:lpstr>inherit</vt:lpstr>
      <vt:lpstr>IRANSans</vt:lpstr>
      <vt:lpstr>Wingdings</vt:lpstr>
      <vt:lpstr>Organic</vt:lpstr>
      <vt:lpstr>رباط هوش مصنوعی  در  بازار ارز دیجیتال</vt:lpstr>
      <vt:lpstr>ارائه شده توسط  : رسول عظیمی</vt:lpstr>
      <vt:lpstr>هوش مصنوعی چیست؟ </vt:lpstr>
      <vt:lpstr>امروزه شاهد این جریان هستیم که تکنولوژی با تاروپود زندگی ما درهم تنیده شده است. رد پای این فناوری نوین در هر چیزی به‌وضوح قابلِ‌مشاهده است، از پیشنهادات فیلم در نتفلیکس گرفته تا تبلیغاتی که در شبکه‌های اجتماعی می‌بینیم. دنیای بازارهای مالی نیز از این قاعده مستثنی نیست و اکنون شاهد ظهور ابزارهای معاملاتی که امکان ترید با هوش مصنوعی را فراهم می‌کنند، هستیم.</vt:lpstr>
      <vt:lpstr>نوع کار هوش مصنوعی</vt:lpstr>
      <vt:lpstr>ترید با هوش مصنوعی چگونه است؟</vt:lpstr>
      <vt:lpstr>آیا ترید با هوش مصنوعی قانونی و قابل اعتماد است؟</vt:lpstr>
      <vt:lpstr>مزایا و معایت استفاده از رباط هوش مصنوعی</vt:lpstr>
      <vt:lpstr>چگونه بهترین هوش مصنوعی برای ترید را انتخاب کنیم؟</vt:lpstr>
      <vt:lpstr>بهترین صرافی‌ها برای ترید با هوش مصنوعی کدام‌اند؟</vt:lpstr>
      <vt:lpstr>بهترین ربات‌های ترید با هوش مصنوعی</vt:lpstr>
      <vt:lpstr>سوالات متداول</vt:lpstr>
      <vt:lpstr>جمع‌بندی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هوش مصنوعی  در  بازار ارز دیجیتال</dc:title>
  <dc:subject/>
  <dc:creator>Rasoul</dc:creator>
  <cp:lastModifiedBy>Rasoul</cp:lastModifiedBy>
  <cp:revision>19</cp:revision>
  <dcterms:created xsi:type="dcterms:W3CDTF">2024-06-09T16:23:56Z</dcterms:created>
  <dcterms:modified xsi:type="dcterms:W3CDTF">2024-06-09T23:08:31Z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